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63" r:id="rId4"/>
    <p:sldId id="258" r:id="rId5"/>
    <p:sldId id="265" r:id="rId6"/>
    <p:sldId id="266" r:id="rId7"/>
    <p:sldId id="267" r:id="rId8"/>
    <p:sldId id="269" r:id="rId9"/>
    <p:sldId id="264" r:id="rId10"/>
    <p:sldId id="268" r:id="rId11"/>
    <p:sldId id="270" r:id="rId12"/>
    <p:sldId id="259" r:id="rId13"/>
    <p:sldId id="271"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706" autoAdjust="0"/>
  </p:normalViewPr>
  <p:slideViewPr>
    <p:cSldViewPr>
      <p:cViewPr varScale="1">
        <p:scale>
          <a:sx n="107" d="100"/>
          <a:sy n="107" d="100"/>
        </p:scale>
        <p:origin x="-1098" y="-84"/>
      </p:cViewPr>
      <p:guideLst>
        <p:guide orient="horz" pos="2160"/>
        <p:guide pos="2880"/>
      </p:guideLst>
    </p:cSldViewPr>
  </p:slideViewPr>
  <p:outlineViewPr>
    <p:cViewPr>
      <p:scale>
        <a:sx n="33" d="100"/>
        <a:sy n="33" d="100"/>
      </p:scale>
      <p:origin x="0" y="444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599CCE09-CACB-45DF-B708-4DB497E6EA80}" type="datetimeFigureOut">
              <a:rPr lang="en-US" smtClean="0"/>
              <a:pPr/>
              <a:t>3/13/2016</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71B1FFB9-329C-4FD7-924B-8F72E7864BF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99CCE09-CACB-45DF-B708-4DB497E6EA80}" type="datetimeFigureOut">
              <a:rPr lang="en-US" smtClean="0"/>
              <a:pPr/>
              <a:t>3/13/2016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1B1FFB9-329C-4FD7-924B-8F72E7864BF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99CCE09-CACB-45DF-B708-4DB497E6EA80}" type="datetimeFigureOut">
              <a:rPr lang="en-US" smtClean="0"/>
              <a:pPr/>
              <a:t>3/13/2016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1B1FFB9-329C-4FD7-924B-8F72E7864BF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99CCE09-CACB-45DF-B708-4DB497E6EA80}" type="datetimeFigureOut">
              <a:rPr lang="en-US" smtClean="0"/>
              <a:pPr/>
              <a:t>3/13/2016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1B1FFB9-329C-4FD7-924B-8F72E7864BF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99CCE09-CACB-45DF-B708-4DB497E6EA80}" type="datetimeFigureOut">
              <a:rPr lang="en-US" smtClean="0"/>
              <a:pPr/>
              <a:t>3/13/2016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1B1FFB9-329C-4FD7-924B-8F72E7864BF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99CCE09-CACB-45DF-B708-4DB497E6EA80}" type="datetimeFigureOut">
              <a:rPr lang="en-US" smtClean="0"/>
              <a:pPr/>
              <a:t>3/13/2016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1B1FFB9-329C-4FD7-924B-8F72E7864BF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599CCE09-CACB-45DF-B708-4DB497E6EA80}" type="datetimeFigureOut">
              <a:rPr lang="en-US" smtClean="0"/>
              <a:pPr/>
              <a:t>3/13/2016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1B1FFB9-329C-4FD7-924B-8F72E7864BF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99CCE09-CACB-45DF-B708-4DB497E6EA80}" type="datetimeFigureOut">
              <a:rPr lang="en-US" smtClean="0"/>
              <a:pPr/>
              <a:t>3/13/2016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1B1FFB9-329C-4FD7-924B-8F72E7864BF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599CCE09-CACB-45DF-B708-4DB497E6EA80}" type="datetimeFigureOut">
              <a:rPr lang="en-US" smtClean="0"/>
              <a:pPr/>
              <a:t>3/13/2016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1B1FFB9-329C-4FD7-924B-8F72E7864BF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99CCE09-CACB-45DF-B708-4DB497E6EA80}" type="datetimeFigureOut">
              <a:rPr lang="en-US" smtClean="0"/>
              <a:pPr/>
              <a:t>3/13/2016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1B1FFB9-329C-4FD7-924B-8F72E7864B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99CCE09-CACB-45DF-B708-4DB497E6EA80}" type="datetimeFigureOut">
              <a:rPr lang="en-US" smtClean="0"/>
              <a:pPr/>
              <a:t>3/13/2016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1B1FFB9-329C-4FD7-924B-8F72E7864BF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99CCE09-CACB-45DF-B708-4DB497E6EA80}" type="datetimeFigureOut">
              <a:rPr lang="en-US" smtClean="0"/>
              <a:pPr/>
              <a:t>3/13/2016</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1B1FFB9-329C-4FD7-924B-8F72E7864BF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chea.org/degreemills/default.htm" TargetMode="External"/><Relationship Id="rId2" Type="http://schemas.openxmlformats.org/officeDocument/2006/relationships/hyperlink" Target="http://www.ncahlc.org/About-the-Commission/relations-with-governmental-agencies.html" TargetMode="External"/><Relationship Id="rId1" Type="http://schemas.openxmlformats.org/officeDocument/2006/relationships/slideLayout" Target="../slideLayouts/slideLayout2.xml"/><Relationship Id="rId4" Type="http://schemas.openxmlformats.org/officeDocument/2006/relationships/hyperlink" Target="http://www.chea.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MCCCD HIRING QUALS</a:t>
            </a:r>
            <a:br>
              <a:rPr lang="en-US" dirty="0" smtClean="0"/>
            </a:br>
            <a:r>
              <a:rPr lang="en-US" dirty="0" smtClean="0"/>
              <a:t> &amp; the HLC Standards</a:t>
            </a:r>
            <a:endParaRPr lang="en-US" dirty="0"/>
          </a:p>
        </p:txBody>
      </p:sp>
      <p:sp>
        <p:nvSpPr>
          <p:cNvPr id="3" name="Subtitle 2"/>
          <p:cNvSpPr>
            <a:spLocks noGrp="1"/>
          </p:cNvSpPr>
          <p:nvPr>
            <p:ph type="subTitle" idx="1"/>
          </p:nvPr>
        </p:nvSpPr>
        <p:spPr>
          <a:xfrm>
            <a:off x="1524000" y="2667000"/>
            <a:ext cx="7406640" cy="685800"/>
          </a:xfrm>
        </p:spPr>
        <p:txBody>
          <a:bodyPr/>
          <a:lstStyle/>
          <a:p>
            <a:pPr algn="ctr"/>
            <a:r>
              <a:rPr lang="en-US" dirty="0" smtClean="0"/>
              <a:t>By Cheryl Dellai for AAPT Meeting</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Who controls Accreditation for Arizona?</a:t>
            </a:r>
            <a:endParaRPr lang="en-US" dirty="0"/>
          </a:p>
        </p:txBody>
      </p:sp>
      <p:sp>
        <p:nvSpPr>
          <p:cNvPr id="3" name="Content Placeholder 2"/>
          <p:cNvSpPr>
            <a:spLocks noGrp="1"/>
          </p:cNvSpPr>
          <p:nvPr>
            <p:ph idx="1"/>
          </p:nvPr>
        </p:nvSpPr>
        <p:spPr/>
        <p:txBody>
          <a:bodyPr>
            <a:normAutofit fontScale="32500" lnSpcReduction="20000"/>
          </a:bodyPr>
          <a:lstStyle/>
          <a:p>
            <a:r>
              <a:rPr lang="en-US" sz="6200" dirty="0" smtClean="0"/>
              <a:t>US Department of Education</a:t>
            </a:r>
          </a:p>
          <a:p>
            <a:pPr>
              <a:buNone/>
            </a:pPr>
            <a:r>
              <a:rPr lang="en-US" sz="6200" dirty="0" smtClean="0"/>
              <a:t> 		                    </a:t>
            </a:r>
            <a:r>
              <a:rPr lang="en-US" sz="4300" dirty="0" smtClean="0"/>
              <a:t>http://www2.ed.gov/admins/finaid/accred/index.html</a:t>
            </a:r>
          </a:p>
          <a:p>
            <a:pPr lvl="1"/>
            <a:r>
              <a:rPr lang="en-US" sz="4900" dirty="0" smtClean="0"/>
              <a:t>Council for Higher Education Accreditation (CHEA)</a:t>
            </a:r>
          </a:p>
          <a:p>
            <a:pPr>
              <a:buNone/>
            </a:pPr>
            <a:r>
              <a:rPr lang="en-US" sz="5300" dirty="0" smtClean="0"/>
              <a:t>                                      </a:t>
            </a:r>
            <a:r>
              <a:rPr lang="en-US" sz="4300" dirty="0" smtClean="0"/>
              <a:t>http://www.chea.org/ </a:t>
            </a:r>
            <a:r>
              <a:rPr lang="en-US" sz="5300" dirty="0" smtClean="0"/>
              <a:t>	</a:t>
            </a:r>
          </a:p>
          <a:p>
            <a:pPr lvl="2"/>
            <a:r>
              <a:rPr lang="en-US" sz="6400" dirty="0" smtClean="0"/>
              <a:t>The Higher Learning Commission (HLC)</a:t>
            </a:r>
          </a:p>
          <a:p>
            <a:pPr lvl="2"/>
            <a:r>
              <a:rPr lang="en-US" sz="6400" dirty="0" smtClean="0"/>
              <a:t>                    </a:t>
            </a:r>
            <a:r>
              <a:rPr lang="en-US" sz="3700" dirty="0" smtClean="0"/>
              <a:t>https://www.hlcommission.org</a:t>
            </a:r>
            <a:r>
              <a:rPr lang="en-US" sz="6400" dirty="0" smtClean="0"/>
              <a:t>/</a:t>
            </a:r>
            <a:endParaRPr lang="en-US" sz="4300" dirty="0" smtClean="0"/>
          </a:p>
          <a:p>
            <a:pPr lvl="2"/>
            <a:endParaRPr lang="en-US" sz="4500" dirty="0" smtClean="0"/>
          </a:p>
          <a:p>
            <a:r>
              <a:rPr lang="en-US" sz="3400" dirty="0" smtClean="0"/>
              <a:t>By law, the U.S. Department of Education (USDE) relies in part on accrediting agencies to determine eligibility for U.S. government assistance under certain legislation. USDE oversees a recognition program by which it identifies reliable authorities on the quality of educational organizations and programs.   The Commission is among these governmentally recognized authorities and seeks renewal of USDE recognition at least every five years.</a:t>
            </a:r>
          </a:p>
          <a:p>
            <a:r>
              <a:rPr lang="en-US" sz="3400" dirty="0" smtClean="0"/>
              <a:t>Without accreditation credits can not transferred or federal student loans granted.</a:t>
            </a:r>
          </a:p>
          <a:p>
            <a:r>
              <a:rPr lang="en-US" u="sng" dirty="0" smtClean="0">
                <a:hlinkClick r:id="rId2"/>
              </a:rPr>
              <a:t>The Commission and the U.S. Department of Education</a:t>
            </a:r>
            <a:endParaRPr lang="en-US" dirty="0" smtClean="0"/>
          </a:p>
          <a:p>
            <a:r>
              <a:rPr lang="en-US" dirty="0" smtClean="0"/>
              <a:t>The Council for Higher Education Accreditation (CHEA) is a private nonprofit organization that coordinates accreditation activities in the United States. CHEA represents degree-granting colleges and universities as  well as institutional and programmatic accrediting organizations. According to its mission statement, CHEA will serve students and their families, colleges and universities, sponsoring bodies, governments, and employers by promoting academic quality through formal recognition of higher education accrediting bodies and will coordinate and work to advance self-regulation through accreditation.”</a:t>
            </a:r>
          </a:p>
          <a:p>
            <a:r>
              <a:rPr lang="en-US" u="sng" dirty="0" smtClean="0">
                <a:hlinkClick r:id="rId3"/>
              </a:rPr>
              <a:t>CHEA</a:t>
            </a:r>
            <a:r>
              <a:rPr lang="en-US" dirty="0" smtClean="0"/>
              <a:t> also provides information about accreditation, degree mills, and accreditation mills. The Higher Learning Commission is a CHEA-recognized accrediting body. The Commission’s CHEA recognition was reaffirmed in 2002.</a:t>
            </a:r>
          </a:p>
          <a:p>
            <a:r>
              <a:rPr lang="en-US" dirty="0" smtClean="0"/>
              <a:t>Any post secondary institution can be found using the CHEA database.  It will give you the accrediting agency. </a:t>
            </a:r>
          </a:p>
          <a:p>
            <a:r>
              <a:rPr lang="en-US" u="sng" dirty="0" smtClean="0">
                <a:hlinkClick r:id="rId4"/>
              </a:rPr>
              <a:t>http://www.chea.org/</a:t>
            </a: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Who controls Accreditation for Arizona?</a:t>
            </a:r>
            <a:endParaRPr lang="en-US" dirty="0"/>
          </a:p>
        </p:txBody>
      </p:sp>
      <p:sp>
        <p:nvSpPr>
          <p:cNvPr id="3" name="Content Placeholder 2"/>
          <p:cNvSpPr>
            <a:spLocks noGrp="1"/>
          </p:cNvSpPr>
          <p:nvPr>
            <p:ph idx="1"/>
          </p:nvPr>
        </p:nvSpPr>
        <p:spPr/>
        <p:txBody>
          <a:bodyPr>
            <a:normAutofit fontScale="77500" lnSpcReduction="20000"/>
          </a:bodyPr>
          <a:lstStyle/>
          <a:p>
            <a:r>
              <a:rPr lang="en-US" sz="2600" dirty="0" smtClean="0"/>
              <a:t>US Department of Education</a:t>
            </a:r>
            <a:r>
              <a:rPr lang="en-US" sz="2100" dirty="0" smtClean="0"/>
              <a:t> 		                        			              http://www2.ed.gov/admins/finaid/accred/index.html</a:t>
            </a:r>
          </a:p>
          <a:p>
            <a:pPr lvl="1"/>
            <a:r>
              <a:rPr lang="en-US" sz="2600" dirty="0" smtClean="0"/>
              <a:t>Council for Higher Education Accreditation (CHEA</a:t>
            </a:r>
            <a:r>
              <a:rPr lang="en-US" sz="2100" dirty="0" smtClean="0"/>
              <a:t>)</a:t>
            </a:r>
          </a:p>
          <a:p>
            <a:pPr>
              <a:buNone/>
            </a:pPr>
            <a:r>
              <a:rPr lang="en-US" sz="2100" dirty="0" smtClean="0"/>
              <a:t>                             http://www.chea.org/ 	</a:t>
            </a:r>
          </a:p>
          <a:p>
            <a:pPr lvl="2"/>
            <a:r>
              <a:rPr lang="en-US" sz="2100" dirty="0" smtClean="0"/>
              <a:t>The Higher Learning Commission (HLC)</a:t>
            </a:r>
          </a:p>
          <a:p>
            <a:pPr lvl="2">
              <a:buNone/>
            </a:pPr>
            <a:r>
              <a:rPr lang="en-US" sz="2100" dirty="0" smtClean="0"/>
              <a:t>                   </a:t>
            </a:r>
            <a:r>
              <a:rPr lang="en-US" sz="1800" dirty="0" smtClean="0"/>
              <a:t>https://www.hlcommission.org</a:t>
            </a:r>
            <a:endParaRPr lang="en-US" sz="2100" dirty="0" smtClean="0">
              <a:solidFill>
                <a:schemeClr val="tx1">
                  <a:lumMod val="95000"/>
                  <a:lumOff val="5000"/>
                </a:schemeClr>
              </a:solidFill>
            </a:endParaRPr>
          </a:p>
          <a:p>
            <a:endParaRPr lang="en-US" sz="2100" dirty="0" smtClean="0"/>
          </a:p>
          <a:p>
            <a:r>
              <a:rPr lang="en-US" sz="2100" dirty="0" smtClean="0"/>
              <a:t>The Higher Learning Commission1952/2015/F2017</a:t>
            </a:r>
            <a:br>
              <a:rPr lang="en-US" sz="2100" dirty="0" smtClean="0"/>
            </a:br>
            <a:endParaRPr lang="en-US" sz="2100" dirty="0" smtClean="0"/>
          </a:p>
          <a:p>
            <a:r>
              <a:rPr lang="en-US" sz="2100" dirty="0" smtClean="0"/>
              <a:t>The Higher Learning Commission (HLC) is an independent corporation that was founded in 1895 as one of six  regional institutional </a:t>
            </a:r>
            <a:r>
              <a:rPr lang="en-US" sz="2100" dirty="0" err="1" smtClean="0"/>
              <a:t>accreditors</a:t>
            </a:r>
            <a:r>
              <a:rPr lang="en-US" sz="2100" dirty="0" smtClean="0"/>
              <a:t> in the United States. HLC accredits degree-granting post-secondary  educational institutions in the North Central region, which includes the following 19 states:</a:t>
            </a:r>
          </a:p>
          <a:p>
            <a:pPr lvl="0"/>
            <a:endParaRPr lang="en-US" dirty="0" smtClean="0"/>
          </a:p>
          <a:p>
            <a:pPr lvl="0"/>
            <a:endParaRPr lang="en-US" dirty="0" smtClean="0"/>
          </a:p>
          <a:p>
            <a:pPr lvl="2"/>
            <a:endParaRPr lang="en-US" dirty="0" smtClean="0"/>
          </a:p>
          <a:p>
            <a:endParaRPr lang="en-US" dirty="0" smtClean="0"/>
          </a:p>
          <a:p>
            <a:endParaRPr lang="en-US" dirty="0"/>
          </a:p>
        </p:txBody>
      </p:sp>
      <p:graphicFrame>
        <p:nvGraphicFramePr>
          <p:cNvPr id="4" name="Table 3"/>
          <p:cNvGraphicFramePr>
            <a:graphicFrameLocks noGrp="1"/>
          </p:cNvGraphicFramePr>
          <p:nvPr/>
        </p:nvGraphicFramePr>
        <p:xfrm>
          <a:off x="2133600" y="4724400"/>
          <a:ext cx="6095999" cy="883920"/>
        </p:xfrm>
        <a:graphic>
          <a:graphicData uri="http://schemas.openxmlformats.org/drawingml/2006/table">
            <a:tbl>
              <a:tblPr firstRow="1" bandRow="1">
                <a:tableStyleId>{5940675A-B579-460E-94D1-54222C63F5DA}</a:tableStyleId>
              </a:tblPr>
              <a:tblGrid>
                <a:gridCol w="870857"/>
                <a:gridCol w="870857"/>
                <a:gridCol w="870857"/>
                <a:gridCol w="870857"/>
                <a:gridCol w="870857"/>
                <a:gridCol w="870857"/>
                <a:gridCol w="870857"/>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smtClean="0"/>
                        <a:t>Arizona</a:t>
                      </a:r>
                      <a:endParaRPr lang="en-US" sz="1000" dirty="0"/>
                    </a:p>
                  </a:txBody>
                  <a:tcPr/>
                </a:tc>
                <a:tc>
                  <a:txBody>
                    <a:bodyPr/>
                    <a:lstStyle/>
                    <a:p>
                      <a:r>
                        <a:rPr lang="en-US" sz="1000" dirty="0" smtClean="0"/>
                        <a:t>Arkansas</a:t>
                      </a:r>
                      <a:endParaRPr lang="en-US" sz="1000" dirty="0"/>
                    </a:p>
                  </a:txBody>
                  <a:tcPr/>
                </a:tc>
                <a:tc>
                  <a:txBody>
                    <a:bodyPr/>
                    <a:lstStyle/>
                    <a:p>
                      <a:r>
                        <a:rPr lang="en-US" sz="1000" dirty="0" smtClean="0"/>
                        <a:t>Colorado</a:t>
                      </a:r>
                      <a:endParaRPr lang="en-US" sz="1000" dirty="0"/>
                    </a:p>
                  </a:txBody>
                  <a:tcPr/>
                </a:tc>
                <a:tc>
                  <a:txBody>
                    <a:bodyPr/>
                    <a:lstStyle/>
                    <a:p>
                      <a:r>
                        <a:rPr lang="en-US" sz="1000" dirty="0" smtClean="0"/>
                        <a:t>Illinois</a:t>
                      </a:r>
                      <a:endParaRPr lang="en-US" sz="1000" dirty="0"/>
                    </a:p>
                  </a:txBody>
                  <a:tcPr/>
                </a:tc>
                <a:tc>
                  <a:txBody>
                    <a:bodyPr/>
                    <a:lstStyle/>
                    <a:p>
                      <a:r>
                        <a:rPr lang="en-US" sz="1000" dirty="0" smtClean="0"/>
                        <a:t>Indiana</a:t>
                      </a:r>
                      <a:endParaRPr lang="en-US" sz="1000" dirty="0"/>
                    </a:p>
                  </a:txBody>
                  <a:tcPr/>
                </a:tc>
                <a:tc>
                  <a:txBody>
                    <a:bodyPr/>
                    <a:lstStyle/>
                    <a:p>
                      <a:r>
                        <a:rPr lang="en-US" sz="1000" dirty="0" smtClean="0"/>
                        <a:t>Iowa</a:t>
                      </a:r>
                      <a:endParaRPr lang="en-US" sz="1000" dirty="0"/>
                    </a:p>
                  </a:txBody>
                  <a:tcPr/>
                </a:tc>
                <a:tc>
                  <a:txBody>
                    <a:bodyPr/>
                    <a:lstStyle/>
                    <a:p>
                      <a:r>
                        <a:rPr lang="en-US" sz="1000" dirty="0" smtClean="0"/>
                        <a:t>Kansas</a:t>
                      </a:r>
                      <a:endParaRPr lang="en-US" sz="1000" dirty="0"/>
                    </a:p>
                  </a:txBody>
                  <a:tcPr/>
                </a:tc>
              </a:tr>
              <a:tr h="0">
                <a:tc>
                  <a:txBody>
                    <a:bodyPr/>
                    <a:lstStyle/>
                    <a:p>
                      <a:r>
                        <a:rPr lang="en-US" sz="1000" dirty="0" smtClean="0"/>
                        <a:t>Michigan</a:t>
                      </a:r>
                      <a:endParaRPr lang="en-US" sz="1000" dirty="0"/>
                    </a:p>
                  </a:txBody>
                  <a:tcPr/>
                </a:tc>
                <a:tc>
                  <a:txBody>
                    <a:bodyPr/>
                    <a:lstStyle/>
                    <a:p>
                      <a:r>
                        <a:rPr lang="en-US" sz="1000" dirty="0" smtClean="0"/>
                        <a:t>Minnesota</a:t>
                      </a:r>
                      <a:endParaRPr lang="en-US" sz="1000" dirty="0"/>
                    </a:p>
                  </a:txBody>
                  <a:tcPr/>
                </a:tc>
                <a:tc>
                  <a:txBody>
                    <a:bodyPr/>
                    <a:lstStyle/>
                    <a:p>
                      <a:r>
                        <a:rPr lang="en-US" sz="1000" dirty="0" smtClean="0"/>
                        <a:t>Missouri</a:t>
                      </a:r>
                      <a:endParaRPr lang="en-US" sz="1000" dirty="0"/>
                    </a:p>
                  </a:txBody>
                  <a:tcPr/>
                </a:tc>
                <a:tc>
                  <a:txBody>
                    <a:bodyPr/>
                    <a:lstStyle/>
                    <a:p>
                      <a:r>
                        <a:rPr lang="en-US" sz="1000" dirty="0" smtClean="0"/>
                        <a:t>Nebraska</a:t>
                      </a:r>
                      <a:endParaRPr lang="en-US" sz="1000" dirty="0"/>
                    </a:p>
                  </a:txBody>
                  <a:tcPr/>
                </a:tc>
                <a:tc>
                  <a:txBody>
                    <a:bodyPr/>
                    <a:lstStyle/>
                    <a:p>
                      <a:r>
                        <a:rPr lang="en-US" sz="1000" dirty="0" smtClean="0"/>
                        <a:t>New</a:t>
                      </a:r>
                      <a:r>
                        <a:rPr lang="en-US" sz="1000" baseline="0" dirty="0" smtClean="0"/>
                        <a:t> Mexico</a:t>
                      </a:r>
                      <a:endParaRPr lang="en-US" sz="1000" dirty="0"/>
                    </a:p>
                  </a:txBody>
                  <a:tcPr/>
                </a:tc>
                <a:tc>
                  <a:txBody>
                    <a:bodyPr/>
                    <a:lstStyle/>
                    <a:p>
                      <a:r>
                        <a:rPr lang="en-US" sz="800" dirty="0" smtClean="0"/>
                        <a:t>North</a:t>
                      </a:r>
                      <a:r>
                        <a:rPr lang="en-US" sz="800" baseline="0" dirty="0" smtClean="0"/>
                        <a:t> Dakota</a:t>
                      </a:r>
                      <a:endParaRPr lang="en-US" sz="800" dirty="0"/>
                    </a:p>
                  </a:txBody>
                  <a:tcPr/>
                </a:tc>
                <a:tc>
                  <a:txBody>
                    <a:bodyPr/>
                    <a:lstStyle/>
                    <a:p>
                      <a:r>
                        <a:rPr lang="en-US" sz="1000" dirty="0" smtClean="0"/>
                        <a:t>Ohio</a:t>
                      </a:r>
                      <a:endParaRPr lang="en-US" sz="1000" dirty="0"/>
                    </a:p>
                  </a:txBody>
                  <a:tcPr/>
                </a:tc>
              </a:tr>
              <a:tr h="0">
                <a:tc>
                  <a:txBody>
                    <a:bodyPr/>
                    <a:lstStyle/>
                    <a:p>
                      <a:r>
                        <a:rPr lang="en-US" sz="1000" dirty="0" smtClean="0"/>
                        <a:t>Oklahoma</a:t>
                      </a:r>
                      <a:endParaRPr lang="en-US" sz="1000" dirty="0"/>
                    </a:p>
                  </a:txBody>
                  <a:tcPr/>
                </a:tc>
                <a:tc>
                  <a:txBody>
                    <a:bodyPr/>
                    <a:lstStyle/>
                    <a:p>
                      <a:r>
                        <a:rPr lang="en-US" sz="1000" dirty="0" smtClean="0"/>
                        <a:t>South Dakota</a:t>
                      </a:r>
                      <a:endParaRPr lang="en-US" sz="1000" dirty="0"/>
                    </a:p>
                  </a:txBody>
                  <a:tcPr/>
                </a:tc>
                <a:tc>
                  <a:txBody>
                    <a:bodyPr/>
                    <a:lstStyle/>
                    <a:p>
                      <a:r>
                        <a:rPr lang="en-US" sz="1000" dirty="0" smtClean="0"/>
                        <a:t>West Virginia</a:t>
                      </a:r>
                      <a:endParaRPr lang="en-US" sz="1000" dirty="0"/>
                    </a:p>
                  </a:txBody>
                  <a:tcPr/>
                </a:tc>
                <a:tc>
                  <a:txBody>
                    <a:bodyPr/>
                    <a:lstStyle/>
                    <a:p>
                      <a:r>
                        <a:rPr lang="en-US" sz="1000" dirty="0" smtClean="0"/>
                        <a:t>Wisconsin</a:t>
                      </a:r>
                      <a:endParaRPr lang="en-US" sz="1000" dirty="0"/>
                    </a:p>
                  </a:txBody>
                  <a:tcPr/>
                </a:tc>
                <a:tc>
                  <a:txBody>
                    <a:bodyPr/>
                    <a:lstStyle/>
                    <a:p>
                      <a:r>
                        <a:rPr lang="en-US" sz="1000" dirty="0" smtClean="0"/>
                        <a:t>Wyoming</a:t>
                      </a:r>
                      <a:endParaRPr lang="en-US" sz="1000" dirty="0"/>
                    </a:p>
                  </a:txBody>
                  <a:tcPr/>
                </a:tc>
                <a:tc>
                  <a:txBody>
                    <a:bodyPr/>
                    <a:lstStyle/>
                    <a:p>
                      <a:endParaRPr lang="en-US" sz="1000" dirty="0"/>
                    </a:p>
                  </a:txBody>
                  <a:tcPr/>
                </a:tc>
                <a:tc>
                  <a:txBody>
                    <a:bodyPr/>
                    <a:lstStyle/>
                    <a:p>
                      <a:endParaRPr lang="en-US" sz="1000" dirty="0"/>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NEW  HLC Standards </a:t>
            </a:r>
            <a:br>
              <a:rPr lang="en-US" dirty="0" smtClean="0"/>
            </a:br>
            <a:r>
              <a:rPr lang="en-US" dirty="0" smtClean="0"/>
              <a:t>Effective September 2017</a:t>
            </a:r>
            <a:endParaRPr lang="en-US" dirty="0"/>
          </a:p>
        </p:txBody>
      </p:sp>
      <p:sp>
        <p:nvSpPr>
          <p:cNvPr id="3" name="Content Placeholder 2"/>
          <p:cNvSpPr>
            <a:spLocks noGrp="1"/>
          </p:cNvSpPr>
          <p:nvPr>
            <p:ph idx="1"/>
          </p:nvPr>
        </p:nvSpPr>
        <p:spPr>
          <a:xfrm>
            <a:off x="1435608" y="1676400"/>
            <a:ext cx="7498080" cy="4572000"/>
          </a:xfrm>
        </p:spPr>
        <p:txBody>
          <a:bodyPr>
            <a:normAutofit/>
          </a:bodyPr>
          <a:lstStyle/>
          <a:p>
            <a:r>
              <a:rPr lang="en-US" sz="1400" dirty="0" smtClean="0"/>
              <a:t>These guidelines have been revised twice in Academic Year 2015–2016 (October 2015 and March 2016) in response to the interests and needs of Higher Learning Commission (HLC) member institutions and peer reviewers following the adoption of a policy revision to Assumed Practice B.2. by HLC’s Board of Trustees on June 26, 2015. </a:t>
            </a:r>
          </a:p>
          <a:p>
            <a:endParaRPr lang="en-US" sz="1400" dirty="0" smtClean="0"/>
          </a:p>
          <a:p>
            <a:r>
              <a:rPr lang="en-US" sz="1400" dirty="0" smtClean="0"/>
              <a:t>With the exception noted in the bullet immediately following, faculty teaching in undergraduate programs should hold a degree at least one level above that of the program in which they are teaching. If a faculty member holds a master’s degree or higher in a discipline other than that in which he or she is teaching, that faculty member should have completed a minimum of 18 graduate credit hours in the discipline in which he or she is teaching. </a:t>
            </a:r>
          </a:p>
          <a:p>
            <a:endParaRPr lang="en-US" sz="1400" dirty="0" smtClean="0"/>
          </a:p>
          <a:p>
            <a:r>
              <a:rPr lang="en-US" sz="1400" dirty="0" smtClean="0"/>
              <a:t>If an individual faculty member has not achieved 18 graduate credit hours in the discipline in which he or she teaches, the institution should be able to explain and justify its decision to assign the individual to the courses taught.  These decisions should be supported by policy and procedure that are acceptable to the professional judgment of HLC peer reviewers. </a:t>
            </a:r>
          </a:p>
          <a:p>
            <a:endParaRPr lang="en-US" sz="1400" dirty="0" smtClean="0"/>
          </a:p>
          <a:p>
            <a:r>
              <a:rPr lang="en-US" sz="1400" dirty="0" smtClean="0"/>
              <a:t> </a:t>
            </a:r>
            <a:r>
              <a:rPr lang="en-US" sz="1400" dirty="0" smtClean="0"/>
              <a:t>This is </a:t>
            </a:r>
            <a:r>
              <a:rPr lang="en-US" sz="1400" dirty="0" smtClean="0"/>
              <a:t>from the March 2016  paper</a:t>
            </a:r>
          </a:p>
          <a:p>
            <a:r>
              <a:rPr lang="en-US" sz="1400" dirty="0" smtClean="0"/>
              <a:t>http://download.hlcommission.org/FacultyGuidelines_2016_OPB.pdf</a:t>
            </a:r>
            <a:endParaRPr lang="en-US"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NEW  HLC Standards </a:t>
            </a:r>
            <a:br>
              <a:rPr lang="en-US" dirty="0" smtClean="0"/>
            </a:br>
            <a:r>
              <a:rPr lang="en-US" dirty="0" smtClean="0"/>
              <a:t>Effective September 2017</a:t>
            </a:r>
            <a:endParaRPr lang="en-US" dirty="0"/>
          </a:p>
        </p:txBody>
      </p:sp>
      <p:sp>
        <p:nvSpPr>
          <p:cNvPr id="3" name="Content Placeholder 2"/>
          <p:cNvSpPr>
            <a:spLocks noGrp="1"/>
          </p:cNvSpPr>
          <p:nvPr>
            <p:ph idx="1"/>
          </p:nvPr>
        </p:nvSpPr>
        <p:spPr>
          <a:xfrm>
            <a:off x="1435608" y="1676400"/>
            <a:ext cx="7498080" cy="4572000"/>
          </a:xfrm>
        </p:spPr>
        <p:txBody>
          <a:bodyPr>
            <a:normAutofit/>
          </a:bodyPr>
          <a:lstStyle/>
          <a:p>
            <a:endParaRPr lang="en-US" sz="1400" dirty="0" smtClean="0"/>
          </a:p>
          <a:p>
            <a:r>
              <a:rPr lang="en-US" sz="1400" dirty="0" smtClean="0"/>
              <a:t>If an individual faculty member has not achieved 18 graduate credit hours in the discipline in which he or she teaches, the institution should be able to explain and justify its decision to assign the individual to the courses taught. These decisions should be supported by policy and procedure that are acceptable to the professional judgment of HLC peer reviewers. </a:t>
            </a:r>
          </a:p>
          <a:p>
            <a:endParaRPr lang="en-US" sz="1400" i="1" dirty="0" smtClean="0"/>
          </a:p>
          <a:p>
            <a:r>
              <a:rPr lang="en-US" sz="1400" i="1" dirty="0" smtClean="0"/>
              <a:t>Assumed </a:t>
            </a:r>
            <a:r>
              <a:rPr lang="en-US" sz="1400" i="1" dirty="0" smtClean="0"/>
              <a:t>Practice </a:t>
            </a:r>
            <a:r>
              <a:rPr lang="en-US" sz="1400" i="1" dirty="0" smtClean="0">
                <a:solidFill>
                  <a:srgbClr val="FF0000"/>
                </a:solidFill>
              </a:rPr>
              <a:t>(B2)</a:t>
            </a:r>
            <a:r>
              <a:rPr lang="en-US" sz="1400" i="1" dirty="0" smtClean="0"/>
              <a:t>refers </a:t>
            </a:r>
            <a:r>
              <a:rPr lang="en-US" sz="1400" i="1" dirty="0" smtClean="0"/>
              <a:t>to academic </a:t>
            </a:r>
            <a:r>
              <a:rPr lang="en-US" sz="1400" dirty="0" smtClean="0"/>
              <a:t>subfields</a:t>
            </a:r>
            <a:r>
              <a:rPr lang="en-US" sz="1400" i="1" dirty="0" smtClean="0"/>
              <a:t>. An academic </a:t>
            </a:r>
            <a:r>
              <a:rPr lang="en-US" sz="1400" dirty="0" smtClean="0"/>
              <a:t>subfield </a:t>
            </a:r>
            <a:r>
              <a:rPr lang="en-US" sz="1400" i="1" dirty="0" smtClean="0"/>
              <a:t>refers to a component of the discipline in which the instruction is delivered. The focus, in the context of HLC accreditation, is on the courses being taught and the general appropriateness of faculty qualifications with reference to such courses. The key consideration is whether a degree in the field or a focus in the specialization held by a faculty member appropriately matches the courses the faculty member would teach in accordance with the conventions of the academic </a:t>
            </a:r>
            <a:r>
              <a:rPr lang="en-US" sz="1400" i="1" dirty="0" smtClean="0"/>
              <a:t>field</a:t>
            </a:r>
            <a:r>
              <a:rPr lang="en-US" sz="1400" dirty="0" smtClean="0"/>
              <a:t> </a:t>
            </a:r>
            <a:endParaRPr lang="en-US" sz="1400" dirty="0" smtClean="0"/>
          </a:p>
          <a:p>
            <a:endParaRPr lang="en-US" sz="1400" dirty="0" smtClean="0"/>
          </a:p>
          <a:p>
            <a:r>
              <a:rPr lang="en-US" sz="1400" dirty="0" smtClean="0"/>
              <a:t>This </a:t>
            </a:r>
            <a:r>
              <a:rPr lang="en-US" sz="1400" dirty="0" smtClean="0"/>
              <a:t>is from </a:t>
            </a:r>
            <a:r>
              <a:rPr lang="en-US" sz="1400" dirty="0" smtClean="0"/>
              <a:t>the March 2016  paper</a:t>
            </a:r>
          </a:p>
          <a:p>
            <a:r>
              <a:rPr lang="en-US" sz="1400" dirty="0" smtClean="0"/>
              <a:t>http://download.hlcommission.org/FacultyGuidelines_2016_OPB.pdf</a:t>
            </a:r>
            <a:endParaRPr lang="en-US"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NEW  HLC Standards </a:t>
            </a:r>
            <a:br>
              <a:rPr lang="en-US" dirty="0" smtClean="0"/>
            </a:br>
            <a:r>
              <a:rPr lang="en-US" dirty="0" smtClean="0"/>
              <a:t>Tested Experience</a:t>
            </a:r>
            <a:endParaRPr lang="en-US" dirty="0"/>
          </a:p>
        </p:txBody>
      </p:sp>
      <p:sp>
        <p:nvSpPr>
          <p:cNvPr id="3" name="Content Placeholder 2"/>
          <p:cNvSpPr>
            <a:spLocks noGrp="1"/>
          </p:cNvSpPr>
          <p:nvPr>
            <p:ph idx="1"/>
          </p:nvPr>
        </p:nvSpPr>
        <p:spPr>
          <a:xfrm>
            <a:off x="1435608" y="1676400"/>
            <a:ext cx="7498080" cy="4572000"/>
          </a:xfrm>
        </p:spPr>
        <p:txBody>
          <a:bodyPr>
            <a:normAutofit/>
          </a:bodyPr>
          <a:lstStyle/>
          <a:p>
            <a:r>
              <a:rPr lang="en-US" sz="1400" dirty="0" smtClean="0"/>
              <a:t>Faculty </a:t>
            </a:r>
            <a:r>
              <a:rPr lang="en-US" sz="1400" dirty="0" smtClean="0"/>
              <a:t>teaching in career and technical education college-level certificate and occupational associate’s degree programs should hold a </a:t>
            </a:r>
            <a:r>
              <a:rPr lang="en-US" sz="1400" dirty="0" smtClean="0">
                <a:solidFill>
                  <a:srgbClr val="FF0000"/>
                </a:solidFill>
              </a:rPr>
              <a:t>bachelor’s degree in the field and/or a combination of education, training and tested experience</a:t>
            </a:r>
            <a:r>
              <a:rPr lang="en-US" sz="1400" dirty="0" smtClean="0"/>
              <a:t>. (Note: See the Tested Experience section )</a:t>
            </a:r>
          </a:p>
          <a:p>
            <a:r>
              <a:rPr lang="en-US" sz="1400" dirty="0" smtClean="0"/>
              <a:t>Such qualifications are allowable even in instances where technical/occupational courses transfer, which HLC recognizes is an increasing practice. </a:t>
            </a:r>
            <a:endParaRPr lang="en-US" sz="1400" dirty="0" smtClean="0"/>
          </a:p>
          <a:p>
            <a:pPr fontAlgn="base"/>
            <a:r>
              <a:rPr lang="en-US" sz="1400" dirty="0" smtClean="0"/>
              <a:t>Tested experience may substitute for an earned credential or portions thereof. </a:t>
            </a:r>
            <a:endParaRPr lang="en-US" sz="1400" dirty="0" smtClean="0"/>
          </a:p>
          <a:p>
            <a:pPr fontAlgn="base"/>
            <a:endParaRPr lang="en-US" sz="1400" dirty="0" smtClean="0"/>
          </a:p>
          <a:p>
            <a:pPr fontAlgn="base"/>
            <a:r>
              <a:rPr lang="en-US" sz="1400" dirty="0" smtClean="0"/>
              <a:t>Assumed </a:t>
            </a:r>
            <a:r>
              <a:rPr lang="en-US" sz="1400" dirty="0" smtClean="0"/>
              <a:t>Practice B.2. allows an institution to determine that a faculty member is qualified based on experience that the institution determines is equivalent to the degree it would otherwise require for a faculty position. </a:t>
            </a:r>
            <a:r>
              <a:rPr lang="en-US" sz="1400" dirty="0" smtClean="0"/>
              <a:t/>
            </a:r>
            <a:br>
              <a:rPr lang="en-US" sz="1400" dirty="0" smtClean="0"/>
            </a:br>
            <a:endParaRPr lang="en-US" sz="1400" dirty="0" smtClean="0"/>
          </a:p>
          <a:p>
            <a:pPr fontAlgn="base"/>
            <a:r>
              <a:rPr lang="en-US" sz="1400" dirty="0" smtClean="0"/>
              <a:t>This </a:t>
            </a:r>
            <a:r>
              <a:rPr lang="en-US" sz="1400" dirty="0" smtClean="0"/>
              <a:t>experience should be </a:t>
            </a:r>
            <a:r>
              <a:rPr lang="en-US" sz="1400" i="1" dirty="0" smtClean="0"/>
              <a:t>tested experience </a:t>
            </a:r>
            <a:r>
              <a:rPr lang="en-US" sz="1400" dirty="0" smtClean="0"/>
              <a:t>in that it includes a breadth and depth of experience outside of the classroom in real-world situations relevant to the discipline in which the faculty member would be teaching. </a:t>
            </a:r>
            <a:endParaRPr lang="en-US" sz="1400" dirty="0" smtClean="0"/>
          </a:p>
          <a:p>
            <a:pPr fontAlgn="base"/>
            <a:r>
              <a:rPr lang="en-US" sz="1400" i="1" dirty="0" smtClean="0"/>
              <a:t>Tested experience </a:t>
            </a:r>
            <a:r>
              <a:rPr lang="en-US" sz="1400" dirty="0" smtClean="0"/>
              <a:t> </a:t>
            </a:r>
            <a:r>
              <a:rPr lang="en-US" sz="1400" dirty="0" smtClean="0"/>
              <a:t>is typically not based exclusively on years of teaching experience, although other experiential factors </a:t>
            </a:r>
            <a:r>
              <a:rPr lang="en-US" sz="1400" dirty="0" smtClean="0"/>
              <a:t>may </a:t>
            </a:r>
            <a:r>
              <a:rPr lang="en-US" sz="1400" dirty="0" smtClean="0"/>
              <a:t>be considered on a case-by-case basis</a:t>
            </a:r>
            <a:r>
              <a:rPr lang="en-US" sz="1400" dirty="0" smtClean="0"/>
              <a:t>.</a:t>
            </a:r>
            <a:endParaRPr lang="en-US" sz="1400" dirty="0" smtClean="0"/>
          </a:p>
          <a:p>
            <a:r>
              <a:rPr lang="en-US" sz="1400" dirty="0" smtClean="0"/>
              <a:t>This is from </a:t>
            </a:r>
            <a:r>
              <a:rPr lang="en-US" sz="1400" dirty="0" smtClean="0"/>
              <a:t>the March 2016  paper</a:t>
            </a:r>
          </a:p>
          <a:p>
            <a:r>
              <a:rPr lang="en-US" sz="1400" dirty="0" smtClean="0"/>
              <a:t>http://download.hlcommission.org/FacultyGuidelines_2016_OPB.pdf</a:t>
            </a:r>
            <a:endParaRPr lang="en-US"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NEW  HLC Standards </a:t>
            </a:r>
            <a:br>
              <a:rPr lang="en-US" dirty="0" smtClean="0"/>
            </a:br>
            <a:r>
              <a:rPr lang="en-US" dirty="0" smtClean="0"/>
              <a:t>Tested Experience</a:t>
            </a:r>
            <a:endParaRPr lang="en-US" dirty="0"/>
          </a:p>
        </p:txBody>
      </p:sp>
      <p:sp>
        <p:nvSpPr>
          <p:cNvPr id="3" name="Content Placeholder 2"/>
          <p:cNvSpPr>
            <a:spLocks noGrp="1"/>
          </p:cNvSpPr>
          <p:nvPr>
            <p:ph idx="1"/>
          </p:nvPr>
        </p:nvSpPr>
        <p:spPr>
          <a:xfrm>
            <a:off x="1435608" y="1676400"/>
            <a:ext cx="7498080" cy="4572000"/>
          </a:xfrm>
        </p:spPr>
        <p:txBody>
          <a:bodyPr>
            <a:normAutofit/>
          </a:bodyPr>
          <a:lstStyle/>
          <a:p>
            <a:endParaRPr lang="en-US" sz="1400" dirty="0" smtClean="0"/>
          </a:p>
          <a:p>
            <a:pPr fontAlgn="base"/>
            <a:r>
              <a:rPr lang="en-US" sz="1400" dirty="0" smtClean="0"/>
              <a:t>The </a:t>
            </a:r>
            <a:r>
              <a:rPr lang="en-US" sz="1400" dirty="0" smtClean="0"/>
              <a:t>value of using tested experience to determine minimal faculty qualifications depends upon the relevance of the individual faculty member’s experience both to the degree level and to the specific content of the courses the faculty member is teaching. </a:t>
            </a:r>
            <a:endParaRPr lang="en-US" sz="1400" dirty="0" smtClean="0"/>
          </a:p>
          <a:p>
            <a:pPr fontAlgn="base"/>
            <a:r>
              <a:rPr lang="en-US" sz="1400" dirty="0" smtClean="0"/>
              <a:t>An </a:t>
            </a:r>
            <a:r>
              <a:rPr lang="en-US" sz="1400" dirty="0" smtClean="0"/>
              <a:t>institution that intends to use tested experience as a basis for hiring faculty must have well-defined policies, procedures and documentation that demonstrate when such experience is sufficient to determine that the faculty member has the expertise necessary to teach students in that discipline. In their policies on tested experience as a basis for hiring faculty members, institutions are encouraged to develop faculty hiring qualifications that outline a minimum threshold of experience and a system of evaluation. </a:t>
            </a:r>
            <a:endParaRPr lang="en-US" sz="1400" dirty="0" smtClean="0"/>
          </a:p>
          <a:p>
            <a:pPr fontAlgn="base"/>
            <a:r>
              <a:rPr lang="en-US" sz="1400" dirty="0" smtClean="0"/>
              <a:t>Tested </a:t>
            </a:r>
            <a:r>
              <a:rPr lang="en-US" sz="1400" dirty="0" smtClean="0"/>
              <a:t>experience qualifications should be established for specific disciplines and programs and could include skill sets, types of certifications or additional credentials, and experiences. Documented qualifications would ensure consistency and transparency in hiring and human resources policies. </a:t>
            </a:r>
            <a:endParaRPr lang="en-US" sz="1400" dirty="0" smtClean="0"/>
          </a:p>
          <a:p>
            <a:pPr fontAlgn="base"/>
            <a:r>
              <a:rPr lang="en-US" sz="1400" dirty="0" smtClean="0"/>
              <a:t>The </a:t>
            </a:r>
            <a:r>
              <a:rPr lang="en-US" sz="1400" dirty="0" smtClean="0"/>
              <a:t>faculty hiring qualifications related to tested experience should be reviewed and approved through the faculty governance process at the institution—a step that should be highlighted for peer review teams, as appropriate</a:t>
            </a:r>
            <a:r>
              <a:rPr lang="en-US" sz="1400" dirty="0" smtClean="0"/>
              <a:t>.  </a:t>
            </a:r>
            <a:r>
              <a:rPr lang="en-US" sz="1400" dirty="0" smtClean="0">
                <a:solidFill>
                  <a:srgbClr val="FF0000"/>
                </a:solidFill>
              </a:rPr>
              <a:t>(This is not currently in the MCCCD Physics </a:t>
            </a:r>
            <a:r>
              <a:rPr lang="en-US" sz="1400" dirty="0" err="1" smtClean="0">
                <a:solidFill>
                  <a:srgbClr val="FF0000"/>
                </a:solidFill>
              </a:rPr>
              <a:t>Quals</a:t>
            </a:r>
            <a:r>
              <a:rPr lang="en-US" sz="1400" dirty="0" smtClean="0">
                <a:solidFill>
                  <a:srgbClr val="FF0000"/>
                </a:solidFill>
              </a:rPr>
              <a:t>.)</a:t>
            </a:r>
            <a:endParaRPr lang="en-US" sz="1400" dirty="0" smtClean="0">
              <a:solidFill>
                <a:srgbClr val="FF0000"/>
              </a:solidFill>
            </a:endParaRPr>
          </a:p>
          <a:p>
            <a:r>
              <a:rPr lang="en-US" sz="1400" dirty="0" smtClean="0"/>
              <a:t>This is from </a:t>
            </a:r>
            <a:r>
              <a:rPr lang="en-US" sz="1400" dirty="0" smtClean="0"/>
              <a:t>the March 2016  paper</a:t>
            </a:r>
          </a:p>
          <a:p>
            <a:r>
              <a:rPr lang="en-US" sz="1400" dirty="0" smtClean="0"/>
              <a:t>http://download.hlcommission.org/FacultyGuidelines_2016_OPB.pdf</a:t>
            </a:r>
            <a:endParaRPr lang="en-US"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NEW  HLC Standards </a:t>
            </a:r>
            <a:br>
              <a:rPr lang="en-US" dirty="0" smtClean="0"/>
            </a:br>
            <a:r>
              <a:rPr lang="en-US" dirty="0" smtClean="0"/>
              <a:t>Dual Enrollment</a:t>
            </a:r>
            <a:endParaRPr lang="en-US" dirty="0"/>
          </a:p>
        </p:txBody>
      </p:sp>
      <p:sp>
        <p:nvSpPr>
          <p:cNvPr id="3" name="Content Placeholder 2"/>
          <p:cNvSpPr>
            <a:spLocks noGrp="1"/>
          </p:cNvSpPr>
          <p:nvPr>
            <p:ph idx="1"/>
          </p:nvPr>
        </p:nvSpPr>
        <p:spPr>
          <a:xfrm>
            <a:off x="1435608" y="1676400"/>
            <a:ext cx="7498080" cy="4572000"/>
          </a:xfrm>
        </p:spPr>
        <p:txBody>
          <a:bodyPr>
            <a:normAutofit/>
          </a:bodyPr>
          <a:lstStyle/>
          <a:p>
            <a:r>
              <a:rPr lang="en-US" sz="1400" dirty="0" smtClean="0">
                <a:solidFill>
                  <a:srgbClr val="FF0000"/>
                </a:solidFill>
              </a:rPr>
              <a:t>MCCCD will be applying for an extension until September 2022 under the old rules for dual enrollment.  This application is due by December 2016.</a:t>
            </a:r>
            <a:r>
              <a:rPr lang="en-US" sz="1400" dirty="0" smtClean="0"/>
              <a:t> </a:t>
            </a:r>
            <a:endParaRPr lang="en-US" sz="1400" dirty="0" smtClean="0"/>
          </a:p>
          <a:p>
            <a:r>
              <a:rPr lang="en-US" sz="1400" dirty="0" smtClean="0">
                <a:solidFill>
                  <a:srgbClr val="FF0000"/>
                </a:solidFill>
              </a:rPr>
              <a:t>The </a:t>
            </a:r>
            <a:r>
              <a:rPr lang="en-US" sz="1400" dirty="0" smtClean="0">
                <a:solidFill>
                  <a:srgbClr val="FF0000"/>
                </a:solidFill>
              </a:rPr>
              <a:t>older standard:  Masters and 24 upper division credits or </a:t>
            </a:r>
            <a:r>
              <a:rPr lang="en-US" sz="1400" dirty="0" smtClean="0">
                <a:solidFill>
                  <a:srgbClr val="FF0000"/>
                </a:solidFill>
              </a:rPr>
              <a:t>Masters and18 </a:t>
            </a:r>
            <a:r>
              <a:rPr lang="en-US" sz="1400" dirty="0" smtClean="0">
                <a:solidFill>
                  <a:srgbClr val="FF0000"/>
                </a:solidFill>
              </a:rPr>
              <a:t>graduate credits in the subject taught</a:t>
            </a:r>
            <a:r>
              <a:rPr lang="en-US" sz="1400" dirty="0" smtClean="0">
                <a:solidFill>
                  <a:srgbClr val="FF0000"/>
                </a:solidFill>
              </a:rPr>
              <a:t>.</a:t>
            </a:r>
            <a:r>
              <a:rPr lang="en-US" sz="1400" dirty="0" smtClean="0">
                <a:solidFill>
                  <a:srgbClr val="FF0000"/>
                </a:solidFill>
              </a:rPr>
              <a:t>  There is no guarantee that we will get it.</a:t>
            </a:r>
            <a:endParaRPr lang="en-US" sz="1400" dirty="0" smtClean="0">
              <a:solidFill>
                <a:srgbClr val="FF0000"/>
              </a:solidFill>
            </a:endParaRPr>
          </a:p>
          <a:p>
            <a:pPr algn="ctr" fontAlgn="base">
              <a:buNone/>
            </a:pPr>
            <a:r>
              <a:rPr lang="en-US" sz="1400" dirty="0" smtClean="0"/>
              <a:t>Determining Minimally Qualified Faculty in the Context of Dual Credit</a:t>
            </a:r>
          </a:p>
          <a:p>
            <a:pPr fontAlgn="base"/>
            <a:r>
              <a:rPr lang="en-US" sz="1400" dirty="0" smtClean="0"/>
              <a:t>To address these concerns, HLC determined that accredited institutions awarding college credit by means of dual credit arrangements must assure the quality and integrity of such offerings and their comparability to the same college credit offered on the institution’s main campus or at the institution’s other locations. </a:t>
            </a:r>
            <a:r>
              <a:rPr lang="en-US" sz="1400" dirty="0" smtClean="0">
                <a:solidFill>
                  <a:srgbClr val="FF0000"/>
                </a:solidFill>
              </a:rPr>
              <a:t>As such, the faculty members teaching dual credit courses should hold the same minimal qualifications as required by the institution of its own faculty. </a:t>
            </a:r>
          </a:p>
          <a:p>
            <a:pPr fontAlgn="base"/>
            <a:r>
              <a:rPr lang="en-US" sz="1400" dirty="0" smtClean="0"/>
              <a:t>HLC </a:t>
            </a:r>
            <a:r>
              <a:rPr lang="en-US" sz="1400" dirty="0" smtClean="0"/>
              <a:t>recognizes that many high school teachers possess tested experience beyond their years in the classroom that may account for content knowledge for the dual credit courses they may teach. These teachers may have gained relevant experience while working in other sectors or through professional development or other relevant experience that now informs their teaching. </a:t>
            </a:r>
            <a:endParaRPr lang="en-US" sz="1400" dirty="0" smtClean="0"/>
          </a:p>
          <a:p>
            <a:pPr fontAlgn="base"/>
            <a:r>
              <a:rPr lang="en-US" sz="1400" dirty="0" smtClean="0"/>
              <a:t>In </a:t>
            </a:r>
            <a:r>
              <a:rPr lang="en-US" sz="1400" dirty="0" smtClean="0"/>
              <a:t>combination with other credentials and/or tested experience, they may be able to provide direct evidence of their students’ achievement on college-level tests that reflects a level of teaching and learning akin to a college classroom. However, evidence of students’ achievement, on its own, is not sufficient to demonstrate minimal qualifications</a:t>
            </a:r>
            <a:r>
              <a:rPr lang="en-US" sz="1400" dirty="0" smtClean="0"/>
              <a:t>.</a:t>
            </a:r>
          </a:p>
          <a:p>
            <a:r>
              <a:rPr lang="en-US" sz="1400" dirty="0" smtClean="0"/>
              <a:t>This </a:t>
            </a:r>
            <a:r>
              <a:rPr lang="en-US" sz="1400" dirty="0" smtClean="0"/>
              <a:t>is from </a:t>
            </a:r>
            <a:r>
              <a:rPr lang="en-US" sz="1400" dirty="0" smtClean="0"/>
              <a:t>the March 2016  paper</a:t>
            </a:r>
          </a:p>
          <a:p>
            <a:r>
              <a:rPr lang="en-US" sz="1400" dirty="0" smtClean="0"/>
              <a:t>http://download.hlcommission.org/FacultyGuidelines_2016_OPB.pdf</a:t>
            </a:r>
          </a:p>
          <a:p>
            <a:pPr fontAlgn="base"/>
            <a:endParaRPr lang="en-US" sz="14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NEW  HLC Standards </a:t>
            </a:r>
            <a:br>
              <a:rPr lang="en-US" dirty="0" smtClean="0"/>
            </a:br>
            <a:r>
              <a:rPr lang="en-US" dirty="0" smtClean="0"/>
              <a:t>Dual Enrollment</a:t>
            </a:r>
            <a:endParaRPr lang="en-US" dirty="0"/>
          </a:p>
        </p:txBody>
      </p:sp>
      <p:sp>
        <p:nvSpPr>
          <p:cNvPr id="3" name="Content Placeholder 2"/>
          <p:cNvSpPr>
            <a:spLocks noGrp="1"/>
          </p:cNvSpPr>
          <p:nvPr>
            <p:ph idx="1"/>
          </p:nvPr>
        </p:nvSpPr>
        <p:spPr>
          <a:xfrm>
            <a:off x="1435608" y="1676400"/>
            <a:ext cx="7498080" cy="4572000"/>
          </a:xfrm>
        </p:spPr>
        <p:txBody>
          <a:bodyPr>
            <a:normAutofit/>
          </a:bodyPr>
          <a:lstStyle/>
          <a:p>
            <a:pPr fontAlgn="base"/>
            <a:r>
              <a:rPr lang="en-US" sz="1400" dirty="0" smtClean="0"/>
              <a:t>HLC </a:t>
            </a:r>
            <a:r>
              <a:rPr lang="en-US" sz="1400" dirty="0" smtClean="0"/>
              <a:t>also recognizes that dual credit faculty members who have obtained a Master of Education degree but not a master’s degree in a discipline such as English, Communications, History, Mathematics, etc., may have academic preparation to satisfy HLC’s expectations. </a:t>
            </a:r>
            <a:endParaRPr lang="en-US" sz="1400" dirty="0" smtClean="0"/>
          </a:p>
          <a:p>
            <a:pPr fontAlgn="base"/>
            <a:r>
              <a:rPr lang="en-US" sz="1400" dirty="0" smtClean="0"/>
              <a:t>In </a:t>
            </a:r>
            <a:r>
              <a:rPr lang="en-US" sz="1400" dirty="0" smtClean="0"/>
              <a:t>this context, the curricula of graduate degrees in the field of Education, when inclusive of graduate-level content in the discipline and methods courses that are specifically for the teaching of that discipline, satisfy HLC’s dual credit faculty expectations. </a:t>
            </a:r>
            <a:endParaRPr lang="en-US" sz="1400" dirty="0" smtClean="0"/>
          </a:p>
          <a:p>
            <a:pPr fontAlgn="base"/>
            <a:r>
              <a:rPr lang="en-US" sz="1400" dirty="0" smtClean="0"/>
              <a:t>In </a:t>
            </a:r>
            <a:r>
              <a:rPr lang="en-US" sz="1400" dirty="0" smtClean="0"/>
              <a:t>other words, the attainment of a Master of Education degree does not demonstrate a qualification to teach dual credit courses in a particular discipline unless it is demonstrated that the content of that faculty member’s Master of Education degree is sufficiently related to the discipline of the dual credit course.</a:t>
            </a:r>
          </a:p>
          <a:p>
            <a:pPr fontAlgn="base"/>
            <a:r>
              <a:rPr lang="en-US" sz="1400" dirty="0" smtClean="0"/>
              <a:t>Accredited institutions should monitor closely the earned credentials along with the tested experience of dual credit faculty with the understanding that allowances for tested experience may occur.</a:t>
            </a:r>
          </a:p>
          <a:p>
            <a:pPr fontAlgn="base">
              <a:buNone/>
            </a:pPr>
            <a:r>
              <a:rPr lang="en-US" sz="1400" i="1" dirty="0" smtClean="0"/>
              <a:t>.</a:t>
            </a:r>
          </a:p>
          <a:p>
            <a:r>
              <a:rPr lang="en-US" sz="1400" dirty="0" smtClean="0"/>
              <a:t>This </a:t>
            </a:r>
            <a:r>
              <a:rPr lang="en-US" sz="1400" dirty="0" smtClean="0"/>
              <a:t>is from </a:t>
            </a:r>
            <a:r>
              <a:rPr lang="en-US" sz="1400" dirty="0" smtClean="0"/>
              <a:t>the March 2016  paper</a:t>
            </a:r>
          </a:p>
          <a:p>
            <a:r>
              <a:rPr lang="en-US" sz="1400" dirty="0" smtClean="0"/>
              <a:t>http://download.hlcommission.org/FacultyGuidelines_2016_OPB.pdf</a:t>
            </a:r>
          </a:p>
          <a:p>
            <a:pPr fontAlgn="base"/>
            <a:endParaRPr lang="en-US" sz="14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a:r>
            <a:br>
              <a:rPr lang="en-US" dirty="0" smtClean="0"/>
            </a:br>
            <a:r>
              <a:rPr lang="en-US" dirty="0" smtClean="0"/>
              <a:t>Summary</a:t>
            </a:r>
            <a:br>
              <a:rPr lang="en-US" dirty="0" smtClean="0"/>
            </a:br>
            <a:r>
              <a:rPr lang="en-US" sz="3200" dirty="0" smtClean="0"/>
              <a:t>MCCCD NEW Physics </a:t>
            </a:r>
            <a:r>
              <a:rPr lang="en-US" sz="3200" dirty="0" smtClean="0"/>
              <a:t>Standards </a:t>
            </a:r>
            <a:r>
              <a:rPr lang="en-US" dirty="0" smtClean="0"/>
              <a:t/>
            </a:r>
            <a:br>
              <a:rPr lang="en-US" dirty="0" smtClean="0"/>
            </a:br>
            <a:endParaRPr lang="en-US" dirty="0"/>
          </a:p>
        </p:txBody>
      </p:sp>
      <p:sp>
        <p:nvSpPr>
          <p:cNvPr id="3" name="Content Placeholder 2"/>
          <p:cNvSpPr>
            <a:spLocks noGrp="1"/>
          </p:cNvSpPr>
          <p:nvPr>
            <p:ph idx="1"/>
          </p:nvPr>
        </p:nvSpPr>
        <p:spPr>
          <a:xfrm>
            <a:off x="1435608" y="1676400"/>
            <a:ext cx="7498080" cy="4572000"/>
          </a:xfrm>
        </p:spPr>
        <p:txBody>
          <a:bodyPr>
            <a:normAutofit/>
          </a:bodyPr>
          <a:lstStyle/>
          <a:p>
            <a:r>
              <a:rPr lang="en-US" sz="1800" dirty="0" smtClean="0">
                <a:solidFill>
                  <a:srgbClr val="FF0000"/>
                </a:solidFill>
              </a:rPr>
              <a:t>MCCCD new physics standards </a:t>
            </a:r>
            <a:r>
              <a:rPr lang="en-US" sz="1800" dirty="0" smtClean="0">
                <a:solidFill>
                  <a:srgbClr val="FF0000"/>
                </a:solidFill>
              </a:rPr>
              <a:t>are </a:t>
            </a:r>
            <a:r>
              <a:rPr lang="en-US" sz="1800" dirty="0" smtClean="0">
                <a:solidFill>
                  <a:srgbClr val="FF0000"/>
                </a:solidFill>
              </a:rPr>
              <a:t>now officially HR policy.  </a:t>
            </a:r>
            <a:endParaRPr lang="en-US" sz="1800" dirty="0" smtClean="0">
              <a:solidFill>
                <a:srgbClr val="FF0000"/>
              </a:solidFill>
            </a:endParaRPr>
          </a:p>
          <a:p>
            <a:r>
              <a:rPr lang="en-US" sz="1800" dirty="0" smtClean="0">
                <a:solidFill>
                  <a:srgbClr val="FF0000"/>
                </a:solidFill>
              </a:rPr>
              <a:t>Supervision </a:t>
            </a:r>
            <a:r>
              <a:rPr lang="en-US" sz="1800" dirty="0" smtClean="0">
                <a:solidFill>
                  <a:srgbClr val="FF0000"/>
                </a:solidFill>
              </a:rPr>
              <a:t>is at the local level.  </a:t>
            </a:r>
            <a:endParaRPr lang="en-US" sz="1800" dirty="0" smtClean="0">
              <a:solidFill>
                <a:srgbClr val="FF0000"/>
              </a:solidFill>
            </a:endParaRPr>
          </a:p>
          <a:p>
            <a:r>
              <a:rPr lang="en-US" sz="1800" dirty="0" smtClean="0">
                <a:solidFill>
                  <a:srgbClr val="FF0000"/>
                </a:solidFill>
              </a:rPr>
              <a:t>The </a:t>
            </a:r>
            <a:r>
              <a:rPr lang="en-US" sz="1800" dirty="0" smtClean="0">
                <a:solidFill>
                  <a:srgbClr val="FF0000"/>
                </a:solidFill>
              </a:rPr>
              <a:t>new standard will be vigorously enforced after the HLC deadline (September 2017).</a:t>
            </a:r>
          </a:p>
          <a:p>
            <a:pPr fontAlgn="base"/>
            <a:endParaRPr lang="en-US" sz="1400" dirty="0" smtClean="0"/>
          </a:p>
          <a:p>
            <a:pPr fontAlgn="base"/>
            <a:r>
              <a:rPr lang="en-US" sz="1400" dirty="0" smtClean="0"/>
              <a:t>We basically recognize as a graduate physics degree any graduate degree under the control of a valid university physics department graduate school.</a:t>
            </a:r>
          </a:p>
          <a:p>
            <a:pPr fontAlgn="base"/>
            <a:endParaRPr lang="en-US" sz="1400" dirty="0" smtClean="0"/>
          </a:p>
          <a:p>
            <a:pPr fontAlgn="base"/>
            <a:r>
              <a:rPr lang="en-US" sz="1400" dirty="0" smtClean="0"/>
              <a:t>We basically recognize as a physics </a:t>
            </a:r>
            <a:r>
              <a:rPr lang="en-US" sz="1400" dirty="0" smtClean="0"/>
              <a:t>graduate course any graduate or concurrent course </a:t>
            </a:r>
            <a:r>
              <a:rPr lang="en-US" sz="1400" dirty="0" smtClean="0"/>
              <a:t>under the control of a valid university physics department graduate </a:t>
            </a:r>
            <a:r>
              <a:rPr lang="en-US" sz="1400" dirty="0" smtClean="0"/>
              <a:t>school or cross listed with </a:t>
            </a:r>
            <a:r>
              <a:rPr lang="en-US" sz="1400" dirty="0" smtClean="0"/>
              <a:t>a valid university physics department graduate </a:t>
            </a:r>
            <a:r>
              <a:rPr lang="en-US" sz="1400" dirty="0" smtClean="0"/>
              <a:t>school.</a:t>
            </a:r>
          </a:p>
          <a:p>
            <a:pPr fontAlgn="base"/>
            <a:endParaRPr lang="en-US" sz="1400" dirty="0" smtClean="0"/>
          </a:p>
          <a:p>
            <a:pPr fontAlgn="base"/>
            <a:r>
              <a:rPr lang="en-US" sz="1400" dirty="0" smtClean="0"/>
              <a:t>The Physics and Physics Instructional Council will evaluate other graduate credit for graduate physics content.</a:t>
            </a:r>
            <a:endParaRPr lang="en-US" sz="1400" dirty="0" smtClean="0"/>
          </a:p>
          <a:p>
            <a:pPr fontAlgn="base"/>
            <a:endParaRPr lang="en-US" sz="1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a:t>
            </a:r>
            <a:r>
              <a:rPr lang="en-US" sz="3600" dirty="0" smtClean="0"/>
              <a:t>Official MCCCD Qualifications for Physics &amp; Physical Science</a:t>
            </a:r>
            <a:endParaRPr lang="en-US" sz="3600" dirty="0"/>
          </a:p>
        </p:txBody>
      </p:sp>
      <p:sp>
        <p:nvSpPr>
          <p:cNvPr id="3" name="Content Placeholder 2"/>
          <p:cNvSpPr>
            <a:spLocks noGrp="1"/>
          </p:cNvSpPr>
          <p:nvPr>
            <p:ph idx="1"/>
          </p:nvPr>
        </p:nvSpPr>
        <p:spPr/>
        <p:txBody>
          <a:bodyPr>
            <a:noAutofit/>
          </a:bodyPr>
          <a:lstStyle/>
          <a:p>
            <a:endParaRPr lang="en-US" sz="1000" dirty="0" smtClean="0"/>
          </a:p>
          <a:p>
            <a:r>
              <a:rPr lang="en-US" sz="1100" dirty="0" smtClean="0"/>
              <a:t>The </a:t>
            </a:r>
            <a:r>
              <a:rPr lang="en-US" sz="1100" dirty="0" smtClean="0"/>
              <a:t>Physics and Physical Science Instructional Council (IC) of the Maricopa County Community College District (MCCCD) is firmly committed to maintaining high quality teaching standards and expertise among the Physics and Physical Science faculty of the MCCCD.  In response to the Higher Learning Commission’s “Determining Qualified Faculty: Guidelines for Institutions and Peer Reviewers,” August 2015, to make the primary academic teaching qualifications at the community college include either a master’s degree in the teaching field or a master’s degree in any area teaching field with 18 graduate semester hours in the teaching field, the Physics and Physical Science IC supports the following guidelines for determining if degrees and coursework are within the teaching field of Physics And Physical Science.</a:t>
            </a:r>
            <a:br>
              <a:rPr lang="en-US" sz="1100" dirty="0" smtClean="0"/>
            </a:br>
            <a:r>
              <a:rPr lang="en-US" sz="1100" dirty="0" smtClean="0"/>
              <a:t/>
            </a:r>
            <a:br>
              <a:rPr lang="en-US" sz="1100" dirty="0" smtClean="0"/>
            </a:br>
            <a:r>
              <a:rPr lang="en-US" sz="1100" b="1" dirty="0" smtClean="0"/>
              <a:t>A master’s degree (or higher) in any of the following areas is within the teaching field:</a:t>
            </a:r>
            <a:r>
              <a:rPr lang="en-US" sz="1100" dirty="0" smtClean="0"/>
              <a:t/>
            </a:r>
            <a:br>
              <a:rPr lang="en-US" sz="1100" dirty="0" smtClean="0"/>
            </a:br>
            <a:r>
              <a:rPr lang="en-US" sz="1100" dirty="0" smtClean="0"/>
              <a:t>Physics, Physical Science with a physics emphasis, </a:t>
            </a:r>
            <a:r>
              <a:rPr lang="en-US" sz="1100" dirty="0" err="1" smtClean="0"/>
              <a:t>BioPhysics</a:t>
            </a:r>
            <a:r>
              <a:rPr lang="en-US" sz="1100" dirty="0" smtClean="0"/>
              <a:t>, </a:t>
            </a:r>
            <a:r>
              <a:rPr lang="en-US" sz="1100" dirty="0" err="1" smtClean="0"/>
              <a:t>GeoPhysics</a:t>
            </a:r>
            <a:r>
              <a:rPr lang="en-US" sz="1100" dirty="0" smtClean="0"/>
              <a:t> , Astrophysics, Materials Science, Nanotechnology Physics Education including </a:t>
            </a:r>
            <a:r>
              <a:rPr lang="en-US" sz="1100" dirty="0" err="1" smtClean="0"/>
              <a:t>modelling</a:t>
            </a:r>
            <a:r>
              <a:rPr lang="en-US" sz="1100" dirty="0" smtClean="0"/>
              <a:t>, Chemical Physics, or Engineering Physics</a:t>
            </a:r>
            <a:br>
              <a:rPr lang="en-US" sz="1100" dirty="0" smtClean="0"/>
            </a:br>
            <a:endParaRPr lang="en-US" sz="1100" dirty="0" smtClean="0"/>
          </a:p>
          <a:p>
            <a:r>
              <a:rPr lang="en-US" sz="1100" dirty="0" smtClean="0"/>
              <a:t>Master degrees or higher from the MNS physics modeling program at ASU or other universities are equivalent to a master’s in physics for the purpose of certification</a:t>
            </a:r>
            <a:r>
              <a:rPr lang="en-US" sz="1100" b="1" dirty="0" smtClean="0"/>
              <a:t>.   </a:t>
            </a:r>
            <a:endParaRPr lang="en-US" sz="1100" dirty="0" smtClean="0"/>
          </a:p>
          <a:p>
            <a:r>
              <a:rPr lang="en-US" sz="1100" dirty="0" smtClean="0"/>
              <a:t>Master degrees or higher from the PMS nanotechnology program at ASU or other universities are equivalent to a master’s in physics for the purpose of certification</a:t>
            </a:r>
            <a:r>
              <a:rPr lang="en-US" sz="1100" b="1" dirty="0" smtClean="0"/>
              <a:t>.   </a:t>
            </a:r>
            <a:endParaRPr lang="en-US" sz="1100" dirty="0" smtClean="0"/>
          </a:p>
          <a:p>
            <a:r>
              <a:rPr lang="en-US" sz="1100" dirty="0" smtClean="0"/>
              <a:t>Master degrees or higher from the any program under the auspices of the physics department of the granting university are equivalent to a master’s in physics for the purpose of certification</a:t>
            </a:r>
            <a:r>
              <a:rPr lang="en-US" sz="1100" b="1" dirty="0" smtClean="0"/>
              <a:t>.   </a:t>
            </a:r>
            <a:endParaRPr lang="en-US" sz="1100" dirty="0" smtClean="0"/>
          </a:p>
          <a:p>
            <a:r>
              <a:rPr lang="en-US" sz="1100" dirty="0" smtClean="0"/>
              <a:t>Master’s degree or higher with subject prefixes of PHY/PHS/PHYS/NAN or individual courses that are cross listed with physics as determined by the college or university granting the degree or courses that have significant graduate physics content to be determined by the Physics and Physical Science IC.  </a:t>
            </a:r>
          </a:p>
          <a:p>
            <a:r>
              <a:rPr lang="en-US" sz="1100" dirty="0" smtClean="0"/>
              <a:t>Or a Master’s degree or higher in any subject with or 18 graduate hours in PHY/PHS/PHYS/NAN without restriction or individual courses that are cross listed with physics as determined by the college or university granting the degree or courses that have significant graduate physics content to be determined by the Physics and Physical Science IC</a:t>
            </a:r>
            <a:r>
              <a:rPr lang="en-US" sz="1000" dirty="0" smtClean="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t>Official MCCCD Qualifications for Physics &amp; Physical Science</a:t>
            </a:r>
            <a:endParaRPr lang="en-US" sz="3600" dirty="0"/>
          </a:p>
        </p:txBody>
      </p:sp>
      <p:sp>
        <p:nvSpPr>
          <p:cNvPr id="3" name="Content Placeholder 2"/>
          <p:cNvSpPr>
            <a:spLocks noGrp="1"/>
          </p:cNvSpPr>
          <p:nvPr>
            <p:ph idx="1"/>
          </p:nvPr>
        </p:nvSpPr>
        <p:spPr/>
        <p:txBody>
          <a:bodyPr>
            <a:noAutofit/>
          </a:bodyPr>
          <a:lstStyle/>
          <a:p>
            <a:r>
              <a:rPr lang="en-US" sz="1000" b="1" dirty="0" smtClean="0"/>
              <a:t>Graduate </a:t>
            </a:r>
            <a:r>
              <a:rPr lang="en-US" sz="1000" b="1" dirty="0" smtClean="0"/>
              <a:t>level coursework with the following prefixes, titles or keywords is within the teaching field:</a:t>
            </a:r>
            <a:r>
              <a:rPr lang="en-US" sz="1000" dirty="0" smtClean="0"/>
              <a:t/>
            </a:r>
            <a:br>
              <a:rPr lang="en-US" sz="1000" dirty="0" smtClean="0"/>
            </a:br>
            <a:r>
              <a:rPr lang="en-US" sz="1000" b="1" dirty="0" smtClean="0"/>
              <a:t>Prefixes:</a:t>
            </a:r>
            <a:r>
              <a:rPr lang="en-US" sz="1000" dirty="0" smtClean="0"/>
              <a:t> </a:t>
            </a:r>
          </a:p>
          <a:p>
            <a:r>
              <a:rPr lang="en-US" sz="1000" dirty="0" smtClean="0"/>
              <a:t>PHY, PHS, PHYS are the primarily prefixes for Arizona Universities for physics.  The physics departments of one or more AZ universities do award degrees containing the following prefixes NAN, MSE, RONC, ASTR, AST, ATMO, PTYS, and OPTI.   Any cross listed course with Physics any 400 level course that is also cross listed as a 500+ level course is counted towards the 18 graduate credit hours.  A list or such cross listed courses are provided with this document. </a:t>
            </a:r>
            <a:br>
              <a:rPr lang="en-US" sz="1000" dirty="0" smtClean="0"/>
            </a:br>
            <a:endParaRPr lang="en-US" sz="1000" dirty="0" smtClean="0"/>
          </a:p>
          <a:p>
            <a:r>
              <a:rPr lang="en-US" sz="1000" dirty="0" smtClean="0"/>
              <a:t>A list of all cross listed physics courses from the 3 state universities is provided with this document.  </a:t>
            </a:r>
          </a:p>
          <a:p>
            <a:r>
              <a:rPr lang="en-US" sz="1000" dirty="0" smtClean="0"/>
              <a:t>The cross listed prefixes include</a:t>
            </a:r>
          </a:p>
          <a:p>
            <a:r>
              <a:rPr lang="en-US" sz="1000" dirty="0" smtClean="0"/>
              <a:t>U of A	RONC, ASTR, ATMO, MATH, GEOS, PTYS, ECE, MSE, OPTI, IMB, IMBM, MICRO, PHIL</a:t>
            </a:r>
          </a:p>
          <a:p>
            <a:r>
              <a:rPr lang="en-US" sz="1000" dirty="0" smtClean="0"/>
              <a:t>ASU	MSE, NAN, SEM, CHM</a:t>
            </a:r>
          </a:p>
          <a:p>
            <a:r>
              <a:rPr lang="en-US" sz="1000" dirty="0" smtClean="0"/>
              <a:t>NAU	AST</a:t>
            </a:r>
          </a:p>
          <a:p>
            <a:r>
              <a:rPr lang="en-US" sz="1000" dirty="0" smtClean="0"/>
              <a:t/>
            </a:r>
            <a:br>
              <a:rPr lang="en-US" sz="1000" dirty="0" smtClean="0"/>
            </a:br>
            <a:r>
              <a:rPr lang="en-US" sz="1000" b="1" dirty="0" smtClean="0"/>
              <a:t>Titles or Keywords:</a:t>
            </a:r>
            <a:r>
              <a:rPr lang="en-US" sz="1000" dirty="0" smtClean="0"/>
              <a:t> </a:t>
            </a:r>
          </a:p>
          <a:p>
            <a:r>
              <a:rPr lang="en-US" sz="1000" dirty="0" smtClean="0"/>
              <a:t>General keywords  Physics, Physical Science or Physics Research, Physics Seminar, Thesis Writing, Physics Education.</a:t>
            </a:r>
          </a:p>
          <a:p>
            <a:endParaRPr lang="en-US" sz="1000" dirty="0" smtClean="0"/>
          </a:p>
          <a:p>
            <a:r>
              <a:rPr lang="en-US" sz="1000" dirty="0" smtClean="0"/>
              <a:t>There are five primary fields of physics - classical mechanics, electrodynamics, thermal and statistical physics, and quantum mechanics.  Any graduate course must address at least one or topics from one of these 5 areas.  The list on words would run into the hundreds.  A short list would include</a:t>
            </a:r>
            <a:r>
              <a:rPr lang="en-US" sz="1000" dirty="0" smtClean="0"/>
              <a:t>.</a:t>
            </a:r>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r>
              <a:rPr lang="en-US" sz="1000" dirty="0" smtClean="0"/>
              <a:t> </a:t>
            </a:r>
          </a:p>
          <a:p>
            <a:r>
              <a:rPr lang="en-US" sz="1000" dirty="0" smtClean="0"/>
              <a:t>The Physics and Physical Science IC are the best determiners of what on physics course has significant graduate physics content.</a:t>
            </a:r>
          </a:p>
          <a:p>
            <a:r>
              <a:rPr lang="en-US" sz="1000" dirty="0" smtClean="0"/>
              <a:t/>
            </a:r>
            <a:br>
              <a:rPr lang="en-US" sz="1000" dirty="0" smtClean="0"/>
            </a:br>
            <a:r>
              <a:rPr lang="en-US" sz="1000" b="1" dirty="0" smtClean="0"/>
              <a:t>Graduate level coursework with the following titles, prefixes, or keywords would need to be evaluated by the Instructional Council to determine if it is within the teaching field:</a:t>
            </a:r>
            <a:r>
              <a:rPr lang="en-US" sz="1000" dirty="0" smtClean="0"/>
              <a:t/>
            </a:r>
            <a:br>
              <a:rPr lang="en-US" sz="1000" dirty="0" smtClean="0"/>
            </a:br>
            <a:endParaRPr lang="en-US" sz="1000" dirty="0" smtClean="0"/>
          </a:p>
          <a:p>
            <a:r>
              <a:rPr lang="en-US" sz="1000" dirty="0" smtClean="0"/>
              <a:t>The Physics and Physical Science IC are the best determiners of what on physics course has significant graduate physics content.</a:t>
            </a:r>
          </a:p>
          <a:p>
            <a:r>
              <a:rPr lang="en-US" sz="1000" dirty="0" smtClean="0"/>
              <a:t>Any science prefix, math prefix or any engineering prefix may be evaluated by the Physics and Physical Science IC to determine if the course has significant graduate physics content.</a:t>
            </a:r>
          </a:p>
          <a:p>
            <a:r>
              <a:rPr lang="en-US" sz="1000" dirty="0" smtClean="0"/>
              <a:t>We reserve the right to evaluate </a:t>
            </a:r>
            <a:r>
              <a:rPr lang="en-US" sz="1000" b="1" dirty="0" smtClean="0"/>
              <a:t>non-physics</a:t>
            </a:r>
            <a:r>
              <a:rPr lang="en-US" sz="1000" dirty="0" smtClean="0"/>
              <a:t> courses for their physics content.  This especially true for AST, engineering physics or engineering related (applied physics) courses, and Planetary Science courses.  The person examining the coursework must be able to look for cross-listing of courses and course requirements for the master’s degree.</a:t>
            </a:r>
          </a:p>
          <a:p>
            <a:r>
              <a:rPr lang="en-US" sz="1000" dirty="0" smtClean="0"/>
              <a:t>The Instructional Council will evaluate any other coursework as necessary to determine if that course is within the teaching field.  Furthermore, the IC recommends that any faculty members who may need additional graduate level coursework to meet the new HLC requirements, has their proposed course of study approved by the IC before beginning the courses to ensure that the course meets the qualifications of being within the teaching field.</a:t>
            </a:r>
          </a:p>
          <a:p>
            <a:r>
              <a:rPr lang="en-US" sz="1000" dirty="0" smtClean="0"/>
              <a:t> </a:t>
            </a:r>
          </a:p>
          <a:p>
            <a:endParaRPr lang="en-US" sz="1000" dirty="0"/>
          </a:p>
        </p:txBody>
      </p:sp>
      <p:graphicFrame>
        <p:nvGraphicFramePr>
          <p:cNvPr id="5" name="Table 4"/>
          <p:cNvGraphicFramePr>
            <a:graphicFrameLocks noGrp="1"/>
          </p:cNvGraphicFramePr>
          <p:nvPr/>
        </p:nvGraphicFramePr>
        <p:xfrm>
          <a:off x="1828800" y="5181601"/>
          <a:ext cx="6096000" cy="1397953"/>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38928">
                <a:tc>
                  <a:txBody>
                    <a:bodyPr/>
                    <a:lstStyle/>
                    <a:p>
                      <a:endParaRPr lang="en-US" dirty="0"/>
                    </a:p>
                  </a:txBody>
                  <a:tcPr>
                    <a:lnB w="12700" cap="flat" cmpd="sng" algn="ctr">
                      <a:solidFill>
                        <a:schemeClr val="tx1"/>
                      </a:solidFill>
                      <a:prstDash val="solid"/>
                      <a:round/>
                      <a:headEnd type="none" w="med" len="med"/>
                      <a:tailEnd type="none" w="med" len="med"/>
                    </a:lnB>
                  </a:tcPr>
                </a:tc>
                <a:tc>
                  <a:txBody>
                    <a:bodyPr/>
                    <a:lstStyle/>
                    <a:p>
                      <a:endParaRPr lang="en-US" dirty="0"/>
                    </a:p>
                  </a:txBody>
                  <a:tcPr>
                    <a:lnB w="12700" cap="flat" cmpd="sng" algn="ctr">
                      <a:solidFill>
                        <a:schemeClr val="tx1"/>
                      </a:solidFill>
                      <a:prstDash val="solid"/>
                      <a:round/>
                      <a:headEnd type="none" w="med" len="med"/>
                      <a:tailEnd type="none" w="med" len="med"/>
                    </a:lnB>
                  </a:tcPr>
                </a:tc>
                <a:tc>
                  <a:txBody>
                    <a:bodyPr/>
                    <a:lstStyle/>
                    <a:p>
                      <a:endParaRPr lang="en-US" dirty="0"/>
                    </a:p>
                  </a:txBody>
                  <a:tcPr>
                    <a:lnB w="12700" cap="flat" cmpd="sng" algn="ctr">
                      <a:solidFill>
                        <a:schemeClr val="tx1"/>
                      </a:solidFill>
                      <a:prstDash val="solid"/>
                      <a:round/>
                      <a:headEnd type="none" w="med" len="med"/>
                      <a:tailEnd type="none" w="med" len="med"/>
                    </a:lnB>
                  </a:tcPr>
                </a:tc>
                <a:tc>
                  <a:txBody>
                    <a:bodyPr/>
                    <a:lstStyle/>
                    <a:p>
                      <a:endParaRPr lang="en-US" dirty="0"/>
                    </a:p>
                  </a:txBody>
                  <a:tcPr>
                    <a:lnB w="12700" cap="flat" cmpd="sng" algn="ctr">
                      <a:solidFill>
                        <a:schemeClr val="tx1"/>
                      </a:solidFill>
                      <a:prstDash val="solid"/>
                      <a:round/>
                      <a:headEnd type="none" w="med" len="med"/>
                      <a:tailEnd type="none" w="med" len="med"/>
                    </a:lnB>
                  </a:tcPr>
                </a:tc>
                <a:tc>
                  <a:txBody>
                    <a:bodyPr/>
                    <a:lstStyle/>
                    <a:p>
                      <a:endParaRPr lang="en-US" dirty="0"/>
                    </a:p>
                  </a:txBody>
                  <a:tcPr>
                    <a:lnB w="12700" cap="flat" cmpd="sng" algn="ctr">
                      <a:solidFill>
                        <a:schemeClr val="tx1"/>
                      </a:solidFill>
                      <a:prstDash val="solid"/>
                      <a:round/>
                      <a:headEnd type="none" w="med" len="med"/>
                      <a:tailEnd type="none" w="med" len="med"/>
                    </a:lnB>
                  </a:tcPr>
                </a:tc>
              </a:tr>
              <a:tr h="324277">
                <a:tc>
                  <a:txBody>
                    <a:bodyPr/>
                    <a:lstStyle/>
                    <a:p>
                      <a:pPr marL="0" marR="0">
                        <a:lnSpc>
                          <a:spcPct val="107000"/>
                        </a:lnSpc>
                        <a:spcBef>
                          <a:spcPts val="0"/>
                        </a:spcBef>
                        <a:spcAft>
                          <a:spcPts val="800"/>
                        </a:spcAft>
                      </a:pPr>
                      <a:r>
                        <a:rPr lang="en-US" sz="1100" dirty="0">
                          <a:latin typeface="Times New Roman"/>
                          <a:ea typeface="Calibri"/>
                          <a:cs typeface="Times New Roman"/>
                        </a:rPr>
                        <a:t>Classical Mechanics</a:t>
                      </a:r>
                      <a:endParaRPr lang="en-US" sz="11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dirty="0">
                          <a:latin typeface="Times New Roman"/>
                          <a:ea typeface="Calibri"/>
                          <a:cs typeface="Times New Roman"/>
                        </a:rPr>
                        <a:t>Electrodynamics</a:t>
                      </a:r>
                      <a:endParaRPr lang="en-US" sz="11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dirty="0">
                          <a:latin typeface="Times New Roman"/>
                          <a:ea typeface="Calibri"/>
                          <a:cs typeface="Times New Roman"/>
                        </a:rPr>
                        <a:t>Thermal Physics</a:t>
                      </a:r>
                      <a:endParaRPr lang="en-US" sz="11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a:solidFill>
                            <a:srgbClr val="000000"/>
                          </a:solidFill>
                          <a:latin typeface="Times New Roman"/>
                          <a:ea typeface="Calibri"/>
                          <a:cs typeface="Times New Roman"/>
                        </a:rPr>
                        <a:t>Statistical physics</a:t>
                      </a:r>
                      <a:r>
                        <a:rPr lang="en-US" sz="1100">
                          <a:latin typeface="Times New Roman"/>
                          <a:ea typeface="Calibri"/>
                          <a:cs typeface="Times New Roman"/>
                        </a:rPr>
                        <a:t>  </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a:latin typeface="Times New Roman"/>
                          <a:ea typeface="Calibri"/>
                          <a:cs typeface="Times New Roman"/>
                        </a:rPr>
                        <a:t>Quantum Mechanics</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8049">
                <a:tc>
                  <a:txBody>
                    <a:bodyPr/>
                    <a:lstStyle/>
                    <a:p>
                      <a:pPr marL="0" marR="0">
                        <a:lnSpc>
                          <a:spcPct val="107000"/>
                        </a:lnSpc>
                        <a:spcBef>
                          <a:spcPts val="0"/>
                        </a:spcBef>
                        <a:spcAft>
                          <a:spcPts val="800"/>
                        </a:spcAft>
                      </a:pPr>
                      <a:r>
                        <a:rPr lang="en-US" sz="1100">
                          <a:latin typeface="Times New Roman"/>
                          <a:ea typeface="Calibri"/>
                          <a:cs typeface="Times New Roman"/>
                        </a:rPr>
                        <a:t>Mechanics</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a:latin typeface="Times New Roman"/>
                          <a:ea typeface="Calibri"/>
                          <a:cs typeface="Times New Roman"/>
                        </a:rPr>
                        <a:t>Electricity</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dirty="0">
                          <a:latin typeface="Times New Roman"/>
                          <a:ea typeface="Calibri"/>
                          <a:cs typeface="Times New Roman"/>
                        </a:rPr>
                        <a:t>Thermodynamics</a:t>
                      </a:r>
                      <a:endParaRPr lang="en-US" sz="11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dirty="0">
                          <a:latin typeface="Times New Roman"/>
                          <a:ea typeface="Calibri"/>
                          <a:cs typeface="Times New Roman"/>
                        </a:rPr>
                        <a:t>Chaos</a:t>
                      </a:r>
                      <a:endParaRPr lang="en-US" sz="11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dirty="0">
                          <a:latin typeface="Times New Roman"/>
                          <a:ea typeface="Calibri"/>
                          <a:cs typeface="Times New Roman"/>
                        </a:rPr>
                        <a:t>Spectroscopy</a:t>
                      </a:r>
                      <a:endParaRPr lang="en-US" sz="11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8049">
                <a:tc>
                  <a:txBody>
                    <a:bodyPr/>
                    <a:lstStyle/>
                    <a:p>
                      <a:pPr marL="0" marR="0">
                        <a:lnSpc>
                          <a:spcPct val="107000"/>
                        </a:lnSpc>
                        <a:spcBef>
                          <a:spcPts val="0"/>
                        </a:spcBef>
                        <a:spcAft>
                          <a:spcPts val="800"/>
                        </a:spcAft>
                      </a:pPr>
                      <a:r>
                        <a:rPr lang="en-US" sz="1100">
                          <a:latin typeface="Times New Roman"/>
                          <a:ea typeface="Calibri"/>
                          <a:cs typeface="Times New Roman"/>
                        </a:rPr>
                        <a:t>Fluids</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a:latin typeface="Times New Roman"/>
                          <a:ea typeface="Calibri"/>
                          <a:cs typeface="Times New Roman"/>
                        </a:rPr>
                        <a:t>Magnetism</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a:latin typeface="Times New Roman"/>
                          <a:ea typeface="Calibri"/>
                          <a:cs typeface="Times New Roman"/>
                        </a:rPr>
                        <a:t>Materials</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a:latin typeface="Times New Roman"/>
                          <a:ea typeface="Calibri"/>
                          <a:cs typeface="Times New Roman"/>
                        </a:rPr>
                        <a:t>Cosmology</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dirty="0">
                          <a:latin typeface="Times New Roman"/>
                          <a:ea typeface="Calibri"/>
                          <a:cs typeface="Times New Roman"/>
                        </a:rPr>
                        <a:t>Nanotechnology</a:t>
                      </a:r>
                      <a:endParaRPr lang="en-US" sz="11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8049">
                <a:tc>
                  <a:txBody>
                    <a:bodyPr/>
                    <a:lstStyle/>
                    <a:p>
                      <a:pPr marL="0" marR="0">
                        <a:lnSpc>
                          <a:spcPct val="107000"/>
                        </a:lnSpc>
                        <a:spcBef>
                          <a:spcPts val="0"/>
                        </a:spcBef>
                        <a:spcAft>
                          <a:spcPts val="800"/>
                        </a:spcAft>
                      </a:pPr>
                      <a:r>
                        <a:rPr lang="en-US" sz="1100">
                          <a:latin typeface="Times New Roman"/>
                          <a:ea typeface="Calibri"/>
                          <a:cs typeface="Times New Roman"/>
                        </a:rPr>
                        <a:t>Gravity</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a:latin typeface="Times New Roman"/>
                          <a:ea typeface="Calibri"/>
                          <a:cs typeface="Times New Roman"/>
                        </a:rPr>
                        <a:t>Optics</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a:latin typeface="Times New Roman"/>
                          <a:ea typeface="Calibri"/>
                          <a:cs typeface="Times New Roman"/>
                        </a:rPr>
                        <a:t>Engines</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a:latin typeface="Times New Roman"/>
                          <a:ea typeface="Calibri"/>
                          <a:cs typeface="Times New Roman"/>
                        </a:rPr>
                        <a:t>Relativity</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dirty="0">
                          <a:latin typeface="Times New Roman"/>
                          <a:ea typeface="Calibri"/>
                          <a:cs typeface="Times New Roman"/>
                        </a:rPr>
                        <a:t>Interference</a:t>
                      </a:r>
                      <a:endParaRPr lang="en-US" sz="11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8049">
                <a:tc>
                  <a:txBody>
                    <a:bodyPr/>
                    <a:lstStyle/>
                    <a:p>
                      <a:pPr marL="0" marR="0">
                        <a:lnSpc>
                          <a:spcPct val="107000"/>
                        </a:lnSpc>
                        <a:spcBef>
                          <a:spcPts val="0"/>
                        </a:spcBef>
                        <a:spcAft>
                          <a:spcPts val="800"/>
                        </a:spcAft>
                      </a:pPr>
                      <a:r>
                        <a:rPr lang="en-US" sz="1100">
                          <a:latin typeface="Times New Roman"/>
                          <a:ea typeface="Calibri"/>
                          <a:cs typeface="Times New Roman"/>
                        </a:rPr>
                        <a:t>Waves</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a:latin typeface="Times New Roman"/>
                          <a:ea typeface="Calibri"/>
                          <a:cs typeface="Times New Roman"/>
                        </a:rPr>
                        <a:t>Circuits</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a:latin typeface="Times New Roman"/>
                          <a:ea typeface="Calibri"/>
                          <a:cs typeface="Times New Roman"/>
                        </a:rPr>
                        <a:t>Nuclear</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a:latin typeface="Times New Roman"/>
                          <a:ea typeface="Calibri"/>
                          <a:cs typeface="Times New Roman"/>
                        </a:rPr>
                        <a:t>Solid State</a:t>
                      </a:r>
                      <a:endParaRPr lang="en-US" sz="11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100" dirty="0">
                          <a:latin typeface="Times New Roman"/>
                          <a:ea typeface="Calibri"/>
                          <a:cs typeface="Times New Roman"/>
                        </a:rPr>
                        <a:t>Atomic, Molecular</a:t>
                      </a:r>
                      <a:endParaRPr lang="en-US" sz="11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t>Official MCCCD Qualifications for Physics &amp; Physical Science</a:t>
            </a:r>
            <a:endParaRPr lang="en-US" sz="3600" dirty="0"/>
          </a:p>
        </p:txBody>
      </p:sp>
      <p:sp>
        <p:nvSpPr>
          <p:cNvPr id="3" name="Content Placeholder 2"/>
          <p:cNvSpPr>
            <a:spLocks noGrp="1"/>
          </p:cNvSpPr>
          <p:nvPr>
            <p:ph idx="1"/>
          </p:nvPr>
        </p:nvSpPr>
        <p:spPr/>
        <p:txBody>
          <a:bodyPr>
            <a:noAutofit/>
          </a:bodyPr>
          <a:lstStyle/>
          <a:p>
            <a:endParaRPr lang="en-US" sz="1000" dirty="0" smtClean="0"/>
          </a:p>
          <a:p>
            <a:r>
              <a:rPr lang="en-US" sz="1600" b="1" dirty="0" smtClean="0"/>
              <a:t>The </a:t>
            </a:r>
            <a:r>
              <a:rPr lang="en-US" sz="1600" b="1" dirty="0" smtClean="0"/>
              <a:t>Physics and Physical Science IC are the best determiners of what on physics course has significant graduate physics content.</a:t>
            </a:r>
          </a:p>
          <a:p>
            <a:r>
              <a:rPr lang="en-US" sz="1000" dirty="0" smtClean="0"/>
              <a:t/>
            </a:r>
            <a:br>
              <a:rPr lang="en-US" sz="1000" dirty="0" smtClean="0"/>
            </a:br>
            <a:r>
              <a:rPr lang="en-US" sz="1200" dirty="0" smtClean="0"/>
              <a:t>Any </a:t>
            </a:r>
            <a:r>
              <a:rPr lang="en-US" sz="1200" dirty="0" smtClean="0"/>
              <a:t>science prefix, math prefix or any engineering prefix may be evaluated by the Physics and Physical Science IC to determine if the course has significant graduate physics content.</a:t>
            </a:r>
          </a:p>
          <a:p>
            <a:r>
              <a:rPr lang="en-US" sz="1200" dirty="0" smtClean="0"/>
              <a:t>We reserve the right to evaluate </a:t>
            </a:r>
            <a:r>
              <a:rPr lang="en-US" sz="1200" b="1" dirty="0" smtClean="0"/>
              <a:t>non-physics</a:t>
            </a:r>
            <a:r>
              <a:rPr lang="en-US" sz="1200" dirty="0" smtClean="0"/>
              <a:t> courses for their physics content.  This especially true for AST, engineering physics or engineering related (applied physics) courses, and Planetary Science courses.  The person examining the coursework must be able to look for cross-listing of courses and course requirements for the master’s degree.</a:t>
            </a:r>
          </a:p>
          <a:p>
            <a:r>
              <a:rPr lang="en-US" sz="1200" dirty="0" smtClean="0"/>
              <a:t>The Instructional Council will evaluate any other coursework as necessary to determine if that course is within the teaching field.  Furthermore, the IC recommends that any faculty members who may need additional graduate level coursework to meet the new HLC requirements, has their proposed course of study approved by the IC before beginning the courses to ensure that the course meets the qualifications of being within the teaching field.</a:t>
            </a:r>
          </a:p>
          <a:p>
            <a:pPr>
              <a:buNone/>
            </a:pPr>
            <a:r>
              <a:rPr lang="en-US" sz="1000" dirty="0" smtClean="0"/>
              <a:t> </a:t>
            </a:r>
          </a:p>
          <a:p>
            <a:endParaRPr lang="en-US" sz="1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161</TotalTime>
  <Words>1136</Words>
  <Application>Microsoft Office PowerPoint</Application>
  <PresentationFormat>On-screen Show (4:3)</PresentationFormat>
  <Paragraphs>180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Solstice</vt:lpstr>
      <vt:lpstr>MCCCD HIRING QUALS  &amp; the HLC Standards</vt:lpstr>
      <vt:lpstr>Who controls Accreditation for Arizona?</vt:lpstr>
      <vt:lpstr>Who controls Accreditation for Arizona?</vt:lpstr>
      <vt:lpstr>NEW  HLC Standards  Effective September 2017</vt:lpstr>
      <vt:lpstr>NEW  HLC Standards  Effective September 2017</vt:lpstr>
      <vt:lpstr>NEW  HLC Standards  Tested Experience</vt:lpstr>
      <vt:lpstr>NEW  HLC Standards  Tested Experience</vt:lpstr>
      <vt:lpstr>NEW  HLC Standards  Dual Enrollment</vt:lpstr>
      <vt:lpstr>NEW  HLC Standards  Dual Enrollment</vt:lpstr>
      <vt:lpstr> Summary MCCCD NEW Physics Standards  </vt:lpstr>
      <vt:lpstr>  Official MCCCD Qualifications for Physics &amp; Physical Science</vt:lpstr>
      <vt:lpstr>Official MCCCD Qualifications for Physics &amp; Physical Science</vt:lpstr>
      <vt:lpstr>Official MCCCD Qualifications for Physics &amp; Physical Science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MCCCD HIRING QUALS  &amp; the HLC Standards</dc:title>
  <dc:creator>Cheryl</dc:creator>
  <cp:lastModifiedBy>Cheryl</cp:lastModifiedBy>
  <cp:revision>21</cp:revision>
  <dcterms:created xsi:type="dcterms:W3CDTF">2016-03-13T17:55:14Z</dcterms:created>
  <dcterms:modified xsi:type="dcterms:W3CDTF">2016-03-14T01:47:40Z</dcterms:modified>
</cp:coreProperties>
</file>